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54"/>
  </p:notesMasterIdLst>
  <p:sldIdLst>
    <p:sldId id="260" r:id="rId6"/>
    <p:sldId id="324" r:id="rId7"/>
    <p:sldId id="306" r:id="rId8"/>
    <p:sldId id="323" r:id="rId9"/>
    <p:sldId id="261" r:id="rId10"/>
    <p:sldId id="271" r:id="rId11"/>
    <p:sldId id="272" r:id="rId12"/>
    <p:sldId id="308" r:id="rId13"/>
    <p:sldId id="307" r:id="rId14"/>
    <p:sldId id="274" r:id="rId15"/>
    <p:sldId id="273" r:id="rId16"/>
    <p:sldId id="301" r:id="rId17"/>
    <p:sldId id="291" r:id="rId18"/>
    <p:sldId id="317" r:id="rId19"/>
    <p:sldId id="318" r:id="rId20"/>
    <p:sldId id="319" r:id="rId21"/>
    <p:sldId id="320" r:id="rId22"/>
    <p:sldId id="290" r:id="rId23"/>
    <p:sldId id="289" r:id="rId24"/>
    <p:sldId id="309" r:id="rId25"/>
    <p:sldId id="288" r:id="rId26"/>
    <p:sldId id="310" r:id="rId27"/>
    <p:sldId id="311" r:id="rId28"/>
    <p:sldId id="312" r:id="rId29"/>
    <p:sldId id="313" r:id="rId30"/>
    <p:sldId id="316" r:id="rId31"/>
    <p:sldId id="315" r:id="rId32"/>
    <p:sldId id="314" r:id="rId33"/>
    <p:sldId id="287" r:id="rId34"/>
    <p:sldId id="286" r:id="rId35"/>
    <p:sldId id="303" r:id="rId36"/>
    <p:sldId id="304" r:id="rId37"/>
    <p:sldId id="305" r:id="rId38"/>
    <p:sldId id="263" r:id="rId39"/>
    <p:sldId id="285" r:id="rId40"/>
    <p:sldId id="292" r:id="rId41"/>
    <p:sldId id="293" r:id="rId42"/>
    <p:sldId id="294" r:id="rId43"/>
    <p:sldId id="295" r:id="rId44"/>
    <p:sldId id="296" r:id="rId45"/>
    <p:sldId id="297" r:id="rId46"/>
    <p:sldId id="298" r:id="rId47"/>
    <p:sldId id="299" r:id="rId48"/>
    <p:sldId id="300" r:id="rId49"/>
    <p:sldId id="270" r:id="rId50"/>
    <p:sldId id="322" r:id="rId51"/>
    <p:sldId id="321" r:id="rId52"/>
    <p:sldId id="302"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i, Grace P" initials="CGP" lastIdx="5" clrIdx="0">
    <p:extLst>
      <p:ext uri="{19B8F6BF-5375-455C-9EA6-DF929625EA0E}">
        <p15:presenceInfo xmlns:p15="http://schemas.microsoft.com/office/powerpoint/2012/main" userId="S-1-5-21-1078081533-606747145-839522115-1233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4043" autoAdjust="0"/>
  </p:normalViewPr>
  <p:slideViewPr>
    <p:cSldViewPr snapToGrid="0" snapToObjects="1">
      <p:cViewPr varScale="1">
        <p:scale>
          <a:sx n="67" d="100"/>
          <a:sy n="67" d="100"/>
        </p:scale>
        <p:origin x="377" y="43"/>
      </p:cViewPr>
      <p:guideLst>
        <p:guide orient="horz" pos="2160"/>
        <p:guide pos="2880"/>
      </p:guideLst>
    </p:cSldViewPr>
  </p:slideViewPr>
  <p:outlineViewPr>
    <p:cViewPr>
      <p:scale>
        <a:sx n="33" d="100"/>
        <a:sy n="33" d="100"/>
      </p:scale>
      <p:origin x="0" y="-18485"/>
    </p:cViewPr>
  </p:outlineViewPr>
  <p:notesTextViewPr>
    <p:cViewPr>
      <p:scale>
        <a:sx n="100" d="100"/>
        <a:sy n="100" d="100"/>
      </p:scale>
      <p:origin x="0" y="0"/>
    </p:cViewPr>
  </p:notesTextViewPr>
  <p:notesViewPr>
    <p:cSldViewPr snapToGrid="0" snapToObjects="1">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94F1F9-670B-4BD8-A79A-22FF1A005646}" type="datetimeFigureOut">
              <a:rPr lang="en-US" smtClean="0"/>
              <a:t>10/12/2020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488F4B-C8AB-4DED-82A3-6F6C06D43A36}" type="slidenum">
              <a:rPr lang="en-US" smtClean="0"/>
              <a:t>‹#›</a:t>
            </a:fld>
            <a:endParaRPr lang="en-US"/>
          </a:p>
        </p:txBody>
      </p:sp>
    </p:spTree>
    <p:extLst>
      <p:ext uri="{BB962C8B-B14F-4D97-AF65-F5344CB8AC3E}">
        <p14:creationId xmlns:p14="http://schemas.microsoft.com/office/powerpoint/2010/main" val="294365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a:t>
            </a:fld>
            <a:endParaRPr lang="en-US"/>
          </a:p>
        </p:txBody>
      </p:sp>
    </p:spTree>
    <p:extLst>
      <p:ext uri="{BB962C8B-B14F-4D97-AF65-F5344CB8AC3E}">
        <p14:creationId xmlns:p14="http://schemas.microsoft.com/office/powerpoint/2010/main" val="148245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10</a:t>
            </a:fld>
            <a:endParaRPr lang="en-US"/>
          </a:p>
        </p:txBody>
      </p:sp>
    </p:spTree>
    <p:extLst>
      <p:ext uri="{BB962C8B-B14F-4D97-AF65-F5344CB8AC3E}">
        <p14:creationId xmlns:p14="http://schemas.microsoft.com/office/powerpoint/2010/main" val="366041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11</a:t>
            </a:fld>
            <a:endParaRPr lang="en-US"/>
          </a:p>
        </p:txBody>
      </p:sp>
    </p:spTree>
    <p:extLst>
      <p:ext uri="{BB962C8B-B14F-4D97-AF65-F5344CB8AC3E}">
        <p14:creationId xmlns:p14="http://schemas.microsoft.com/office/powerpoint/2010/main" val="3475556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12</a:t>
            </a:fld>
            <a:endParaRPr lang="en-US"/>
          </a:p>
        </p:txBody>
      </p:sp>
    </p:spTree>
    <p:extLst>
      <p:ext uri="{BB962C8B-B14F-4D97-AF65-F5344CB8AC3E}">
        <p14:creationId xmlns:p14="http://schemas.microsoft.com/office/powerpoint/2010/main" val="394508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13</a:t>
            </a:fld>
            <a:endParaRPr lang="en-US"/>
          </a:p>
        </p:txBody>
      </p:sp>
    </p:spTree>
    <p:extLst>
      <p:ext uri="{BB962C8B-B14F-4D97-AF65-F5344CB8AC3E}">
        <p14:creationId xmlns:p14="http://schemas.microsoft.com/office/powerpoint/2010/main" val="69103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14</a:t>
            </a:fld>
            <a:endParaRPr lang="en-US"/>
          </a:p>
        </p:txBody>
      </p:sp>
    </p:spTree>
    <p:extLst>
      <p:ext uri="{BB962C8B-B14F-4D97-AF65-F5344CB8AC3E}">
        <p14:creationId xmlns:p14="http://schemas.microsoft.com/office/powerpoint/2010/main" val="4104392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15</a:t>
            </a:fld>
            <a:endParaRPr lang="en-US"/>
          </a:p>
        </p:txBody>
      </p:sp>
    </p:spTree>
    <p:extLst>
      <p:ext uri="{BB962C8B-B14F-4D97-AF65-F5344CB8AC3E}">
        <p14:creationId xmlns:p14="http://schemas.microsoft.com/office/powerpoint/2010/main" val="3620080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16</a:t>
            </a:fld>
            <a:endParaRPr lang="en-US"/>
          </a:p>
        </p:txBody>
      </p:sp>
    </p:spTree>
    <p:extLst>
      <p:ext uri="{BB962C8B-B14F-4D97-AF65-F5344CB8AC3E}">
        <p14:creationId xmlns:p14="http://schemas.microsoft.com/office/powerpoint/2010/main" val="3894463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17</a:t>
            </a:fld>
            <a:endParaRPr lang="en-US"/>
          </a:p>
        </p:txBody>
      </p:sp>
    </p:spTree>
    <p:extLst>
      <p:ext uri="{BB962C8B-B14F-4D97-AF65-F5344CB8AC3E}">
        <p14:creationId xmlns:p14="http://schemas.microsoft.com/office/powerpoint/2010/main" val="398465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18</a:t>
            </a:fld>
            <a:endParaRPr lang="en-US"/>
          </a:p>
        </p:txBody>
      </p:sp>
    </p:spTree>
    <p:extLst>
      <p:ext uri="{BB962C8B-B14F-4D97-AF65-F5344CB8AC3E}">
        <p14:creationId xmlns:p14="http://schemas.microsoft.com/office/powerpoint/2010/main" val="341739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19</a:t>
            </a:fld>
            <a:endParaRPr lang="en-US"/>
          </a:p>
        </p:txBody>
      </p:sp>
    </p:spTree>
    <p:extLst>
      <p:ext uri="{BB962C8B-B14F-4D97-AF65-F5344CB8AC3E}">
        <p14:creationId xmlns:p14="http://schemas.microsoft.com/office/powerpoint/2010/main" val="50932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2</a:t>
            </a:fld>
            <a:endParaRPr lang="en-US"/>
          </a:p>
        </p:txBody>
      </p:sp>
    </p:spTree>
    <p:extLst>
      <p:ext uri="{BB962C8B-B14F-4D97-AF65-F5344CB8AC3E}">
        <p14:creationId xmlns:p14="http://schemas.microsoft.com/office/powerpoint/2010/main" val="2951530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20</a:t>
            </a:fld>
            <a:endParaRPr lang="en-US"/>
          </a:p>
        </p:txBody>
      </p:sp>
    </p:spTree>
    <p:extLst>
      <p:ext uri="{BB962C8B-B14F-4D97-AF65-F5344CB8AC3E}">
        <p14:creationId xmlns:p14="http://schemas.microsoft.com/office/powerpoint/2010/main" val="134402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21</a:t>
            </a:fld>
            <a:endParaRPr lang="en-US"/>
          </a:p>
        </p:txBody>
      </p:sp>
    </p:spTree>
    <p:extLst>
      <p:ext uri="{BB962C8B-B14F-4D97-AF65-F5344CB8AC3E}">
        <p14:creationId xmlns:p14="http://schemas.microsoft.com/office/powerpoint/2010/main" val="1158900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22</a:t>
            </a:fld>
            <a:endParaRPr lang="en-US"/>
          </a:p>
        </p:txBody>
      </p:sp>
    </p:spTree>
    <p:extLst>
      <p:ext uri="{BB962C8B-B14F-4D97-AF65-F5344CB8AC3E}">
        <p14:creationId xmlns:p14="http://schemas.microsoft.com/office/powerpoint/2010/main" val="651176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23</a:t>
            </a:fld>
            <a:endParaRPr lang="en-US"/>
          </a:p>
        </p:txBody>
      </p:sp>
    </p:spTree>
    <p:extLst>
      <p:ext uri="{BB962C8B-B14F-4D97-AF65-F5344CB8AC3E}">
        <p14:creationId xmlns:p14="http://schemas.microsoft.com/office/powerpoint/2010/main" val="2715270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24</a:t>
            </a:fld>
            <a:endParaRPr lang="en-US"/>
          </a:p>
        </p:txBody>
      </p:sp>
    </p:spTree>
    <p:extLst>
      <p:ext uri="{BB962C8B-B14F-4D97-AF65-F5344CB8AC3E}">
        <p14:creationId xmlns:p14="http://schemas.microsoft.com/office/powerpoint/2010/main" val="2580375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25</a:t>
            </a:fld>
            <a:endParaRPr lang="en-US"/>
          </a:p>
        </p:txBody>
      </p:sp>
    </p:spTree>
    <p:extLst>
      <p:ext uri="{BB962C8B-B14F-4D97-AF65-F5344CB8AC3E}">
        <p14:creationId xmlns:p14="http://schemas.microsoft.com/office/powerpoint/2010/main" val="561201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26</a:t>
            </a:fld>
            <a:endParaRPr lang="en-US"/>
          </a:p>
        </p:txBody>
      </p:sp>
    </p:spTree>
    <p:extLst>
      <p:ext uri="{BB962C8B-B14F-4D97-AF65-F5344CB8AC3E}">
        <p14:creationId xmlns:p14="http://schemas.microsoft.com/office/powerpoint/2010/main" val="519205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27</a:t>
            </a:fld>
            <a:endParaRPr lang="en-US"/>
          </a:p>
        </p:txBody>
      </p:sp>
    </p:spTree>
    <p:extLst>
      <p:ext uri="{BB962C8B-B14F-4D97-AF65-F5344CB8AC3E}">
        <p14:creationId xmlns:p14="http://schemas.microsoft.com/office/powerpoint/2010/main" val="793910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28</a:t>
            </a:fld>
            <a:endParaRPr lang="en-US"/>
          </a:p>
        </p:txBody>
      </p:sp>
    </p:spTree>
    <p:extLst>
      <p:ext uri="{BB962C8B-B14F-4D97-AF65-F5344CB8AC3E}">
        <p14:creationId xmlns:p14="http://schemas.microsoft.com/office/powerpoint/2010/main" val="4014064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29</a:t>
            </a:fld>
            <a:endParaRPr lang="en-US"/>
          </a:p>
        </p:txBody>
      </p:sp>
    </p:spTree>
    <p:extLst>
      <p:ext uri="{BB962C8B-B14F-4D97-AF65-F5344CB8AC3E}">
        <p14:creationId xmlns:p14="http://schemas.microsoft.com/office/powerpoint/2010/main" val="332250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488F4B-C8AB-4DED-82A3-6F6C06D43A36}" type="slidenum">
              <a:rPr lang="en-US" smtClean="0"/>
              <a:t>3</a:t>
            </a:fld>
            <a:endParaRPr lang="en-US"/>
          </a:p>
        </p:txBody>
      </p:sp>
    </p:spTree>
    <p:extLst>
      <p:ext uri="{BB962C8B-B14F-4D97-AF65-F5344CB8AC3E}">
        <p14:creationId xmlns:p14="http://schemas.microsoft.com/office/powerpoint/2010/main" val="3375129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30</a:t>
            </a:fld>
            <a:endParaRPr lang="en-US"/>
          </a:p>
        </p:txBody>
      </p:sp>
    </p:spTree>
    <p:extLst>
      <p:ext uri="{BB962C8B-B14F-4D97-AF65-F5344CB8AC3E}">
        <p14:creationId xmlns:p14="http://schemas.microsoft.com/office/powerpoint/2010/main" val="534557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31</a:t>
            </a:fld>
            <a:endParaRPr lang="en-US"/>
          </a:p>
        </p:txBody>
      </p:sp>
    </p:spTree>
    <p:extLst>
      <p:ext uri="{BB962C8B-B14F-4D97-AF65-F5344CB8AC3E}">
        <p14:creationId xmlns:p14="http://schemas.microsoft.com/office/powerpoint/2010/main" val="1237424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32</a:t>
            </a:fld>
            <a:endParaRPr lang="en-US"/>
          </a:p>
        </p:txBody>
      </p:sp>
    </p:spTree>
    <p:extLst>
      <p:ext uri="{BB962C8B-B14F-4D97-AF65-F5344CB8AC3E}">
        <p14:creationId xmlns:p14="http://schemas.microsoft.com/office/powerpoint/2010/main" val="3662937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33</a:t>
            </a:fld>
            <a:endParaRPr lang="en-US"/>
          </a:p>
        </p:txBody>
      </p:sp>
    </p:spTree>
    <p:extLst>
      <p:ext uri="{BB962C8B-B14F-4D97-AF65-F5344CB8AC3E}">
        <p14:creationId xmlns:p14="http://schemas.microsoft.com/office/powerpoint/2010/main" val="639320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34</a:t>
            </a:fld>
            <a:endParaRPr lang="en-US"/>
          </a:p>
        </p:txBody>
      </p:sp>
    </p:spTree>
    <p:extLst>
      <p:ext uri="{BB962C8B-B14F-4D97-AF65-F5344CB8AC3E}">
        <p14:creationId xmlns:p14="http://schemas.microsoft.com/office/powerpoint/2010/main" val="1888768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35</a:t>
            </a:fld>
            <a:endParaRPr lang="en-US"/>
          </a:p>
        </p:txBody>
      </p:sp>
    </p:spTree>
    <p:extLst>
      <p:ext uri="{BB962C8B-B14F-4D97-AF65-F5344CB8AC3E}">
        <p14:creationId xmlns:p14="http://schemas.microsoft.com/office/powerpoint/2010/main" val="1781333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36</a:t>
            </a:fld>
            <a:endParaRPr lang="en-US"/>
          </a:p>
        </p:txBody>
      </p:sp>
    </p:spTree>
    <p:extLst>
      <p:ext uri="{BB962C8B-B14F-4D97-AF65-F5344CB8AC3E}">
        <p14:creationId xmlns:p14="http://schemas.microsoft.com/office/powerpoint/2010/main" val="3740667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37</a:t>
            </a:fld>
            <a:endParaRPr lang="en-US"/>
          </a:p>
        </p:txBody>
      </p:sp>
    </p:spTree>
    <p:extLst>
      <p:ext uri="{BB962C8B-B14F-4D97-AF65-F5344CB8AC3E}">
        <p14:creationId xmlns:p14="http://schemas.microsoft.com/office/powerpoint/2010/main" val="28476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38</a:t>
            </a:fld>
            <a:endParaRPr lang="en-US"/>
          </a:p>
        </p:txBody>
      </p:sp>
    </p:spTree>
    <p:extLst>
      <p:ext uri="{BB962C8B-B14F-4D97-AF65-F5344CB8AC3E}">
        <p14:creationId xmlns:p14="http://schemas.microsoft.com/office/powerpoint/2010/main" val="299557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39</a:t>
            </a:fld>
            <a:endParaRPr lang="en-US"/>
          </a:p>
        </p:txBody>
      </p:sp>
    </p:spTree>
    <p:extLst>
      <p:ext uri="{BB962C8B-B14F-4D97-AF65-F5344CB8AC3E}">
        <p14:creationId xmlns:p14="http://schemas.microsoft.com/office/powerpoint/2010/main" val="52225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0488F4B-C8AB-4DED-82A3-6F6C06D43A36}" type="slidenum">
              <a:rPr lang="en-US" smtClean="0"/>
              <a:t>4</a:t>
            </a:fld>
            <a:endParaRPr lang="en-US"/>
          </a:p>
        </p:txBody>
      </p:sp>
    </p:spTree>
    <p:extLst>
      <p:ext uri="{BB962C8B-B14F-4D97-AF65-F5344CB8AC3E}">
        <p14:creationId xmlns:p14="http://schemas.microsoft.com/office/powerpoint/2010/main" val="3722519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40</a:t>
            </a:fld>
            <a:endParaRPr lang="en-US"/>
          </a:p>
        </p:txBody>
      </p:sp>
    </p:spTree>
    <p:extLst>
      <p:ext uri="{BB962C8B-B14F-4D97-AF65-F5344CB8AC3E}">
        <p14:creationId xmlns:p14="http://schemas.microsoft.com/office/powerpoint/2010/main" val="66571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41</a:t>
            </a:fld>
            <a:endParaRPr lang="en-US"/>
          </a:p>
        </p:txBody>
      </p:sp>
    </p:spTree>
    <p:extLst>
      <p:ext uri="{BB962C8B-B14F-4D97-AF65-F5344CB8AC3E}">
        <p14:creationId xmlns:p14="http://schemas.microsoft.com/office/powerpoint/2010/main" val="183617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42</a:t>
            </a:fld>
            <a:endParaRPr lang="en-US"/>
          </a:p>
        </p:txBody>
      </p:sp>
    </p:spTree>
    <p:extLst>
      <p:ext uri="{BB962C8B-B14F-4D97-AF65-F5344CB8AC3E}">
        <p14:creationId xmlns:p14="http://schemas.microsoft.com/office/powerpoint/2010/main" val="259208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43</a:t>
            </a:fld>
            <a:endParaRPr lang="en-US"/>
          </a:p>
        </p:txBody>
      </p:sp>
    </p:spTree>
    <p:extLst>
      <p:ext uri="{BB962C8B-B14F-4D97-AF65-F5344CB8AC3E}">
        <p14:creationId xmlns:p14="http://schemas.microsoft.com/office/powerpoint/2010/main" val="2105546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44</a:t>
            </a:fld>
            <a:endParaRPr lang="en-US"/>
          </a:p>
        </p:txBody>
      </p:sp>
    </p:spTree>
    <p:extLst>
      <p:ext uri="{BB962C8B-B14F-4D97-AF65-F5344CB8AC3E}">
        <p14:creationId xmlns:p14="http://schemas.microsoft.com/office/powerpoint/2010/main" val="1839118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45</a:t>
            </a:fld>
            <a:endParaRPr lang="en-US"/>
          </a:p>
        </p:txBody>
      </p:sp>
    </p:spTree>
    <p:extLst>
      <p:ext uri="{BB962C8B-B14F-4D97-AF65-F5344CB8AC3E}">
        <p14:creationId xmlns:p14="http://schemas.microsoft.com/office/powerpoint/2010/main" val="24253786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46</a:t>
            </a:fld>
            <a:endParaRPr lang="en-US"/>
          </a:p>
        </p:txBody>
      </p:sp>
    </p:spTree>
    <p:extLst>
      <p:ext uri="{BB962C8B-B14F-4D97-AF65-F5344CB8AC3E}">
        <p14:creationId xmlns:p14="http://schemas.microsoft.com/office/powerpoint/2010/main" val="14981045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488F4B-C8AB-4DED-82A3-6F6C06D43A36}" type="slidenum">
              <a:rPr lang="en-US" smtClean="0"/>
              <a:t>47</a:t>
            </a:fld>
            <a:endParaRPr lang="en-US"/>
          </a:p>
        </p:txBody>
      </p:sp>
    </p:spTree>
    <p:extLst>
      <p:ext uri="{BB962C8B-B14F-4D97-AF65-F5344CB8AC3E}">
        <p14:creationId xmlns:p14="http://schemas.microsoft.com/office/powerpoint/2010/main" val="40976891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48</a:t>
            </a:fld>
            <a:endParaRPr lang="en-US"/>
          </a:p>
        </p:txBody>
      </p:sp>
    </p:spTree>
    <p:extLst>
      <p:ext uri="{BB962C8B-B14F-4D97-AF65-F5344CB8AC3E}">
        <p14:creationId xmlns:p14="http://schemas.microsoft.com/office/powerpoint/2010/main" val="302831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5</a:t>
            </a:fld>
            <a:endParaRPr lang="en-US"/>
          </a:p>
        </p:txBody>
      </p:sp>
    </p:spTree>
    <p:extLst>
      <p:ext uri="{BB962C8B-B14F-4D97-AF65-F5344CB8AC3E}">
        <p14:creationId xmlns:p14="http://schemas.microsoft.com/office/powerpoint/2010/main" val="249223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6</a:t>
            </a:fld>
            <a:endParaRPr lang="en-US"/>
          </a:p>
        </p:txBody>
      </p:sp>
    </p:spTree>
    <p:extLst>
      <p:ext uri="{BB962C8B-B14F-4D97-AF65-F5344CB8AC3E}">
        <p14:creationId xmlns:p14="http://schemas.microsoft.com/office/powerpoint/2010/main" val="3781209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7</a:t>
            </a:fld>
            <a:endParaRPr lang="en-US"/>
          </a:p>
        </p:txBody>
      </p:sp>
    </p:spTree>
    <p:extLst>
      <p:ext uri="{BB962C8B-B14F-4D97-AF65-F5344CB8AC3E}">
        <p14:creationId xmlns:p14="http://schemas.microsoft.com/office/powerpoint/2010/main" val="2579176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8</a:t>
            </a:fld>
            <a:endParaRPr lang="en-US"/>
          </a:p>
        </p:txBody>
      </p:sp>
    </p:spTree>
    <p:extLst>
      <p:ext uri="{BB962C8B-B14F-4D97-AF65-F5344CB8AC3E}">
        <p14:creationId xmlns:p14="http://schemas.microsoft.com/office/powerpoint/2010/main" val="91874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488F4B-C8AB-4DED-82A3-6F6C06D43A36}" type="slidenum">
              <a:rPr lang="en-US" smtClean="0"/>
              <a:t>9</a:t>
            </a:fld>
            <a:endParaRPr lang="en-US"/>
          </a:p>
        </p:txBody>
      </p:sp>
    </p:spTree>
    <p:extLst>
      <p:ext uri="{BB962C8B-B14F-4D97-AF65-F5344CB8AC3E}">
        <p14:creationId xmlns:p14="http://schemas.microsoft.com/office/powerpoint/2010/main" val="2985890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773606" y="6355260"/>
            <a:ext cx="2133600" cy="365125"/>
          </a:xfrm>
        </p:spPr>
        <p:txBody>
          <a:bodyPr/>
          <a:lstStyle/>
          <a:p>
            <a:fld id="{A349544A-F1CD-3844-BFB3-6D230A0137DD}" type="datetimeFigureOut">
              <a:rPr lang="en-US" smtClean="0"/>
              <a:t>10/12/2020</a:t>
            </a:fld>
            <a:endParaRPr lang="en-US" dirty="0"/>
          </a:p>
        </p:txBody>
      </p:sp>
      <p:pic>
        <p:nvPicPr>
          <p:cNvPr id="8" name="Picture 7" descr="FDA_B&amp;W_Primary_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0947" y="261425"/>
            <a:ext cx="2703422" cy="563312"/>
          </a:xfrm>
          <a:prstGeom prst="rect">
            <a:avLst/>
          </a:prstGeom>
        </p:spPr>
      </p:pic>
      <p:sp>
        <p:nvSpPr>
          <p:cNvPr id="9"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1073698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55241" y="6356350"/>
            <a:ext cx="2133600" cy="365125"/>
          </a:xfrm>
        </p:spPr>
        <p:txBody>
          <a:bodyPr/>
          <a:lstStyle/>
          <a:p>
            <a:fld id="{A349544A-F1CD-3844-BFB3-6D230A0137DD}" type="datetimeFigureOut">
              <a:rPr lang="en-US" smtClean="0"/>
              <a:t>10/12/2020</a:t>
            </a:fld>
            <a:endParaRPr lang="en-US"/>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31470" y="5291167"/>
            <a:ext cx="620543" cy="743080"/>
          </a:xfrm>
          <a:prstGeom prst="rect">
            <a:avLst/>
          </a:prstGeom>
        </p:spPr>
      </p:pic>
      <p:sp>
        <p:nvSpPr>
          <p:cNvPr id="9" name="Footer Placeholder 4"/>
          <p:cNvSpPr>
            <a:spLocks noGrp="1"/>
          </p:cNvSpPr>
          <p:nvPr>
            <p:ph type="ftr" sz="quarter" idx="11"/>
          </p:nvPr>
        </p:nvSpPr>
        <p:spPr>
          <a:xfrm rot="5400000">
            <a:off x="-1161972" y="1451193"/>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8" name="TextBox 7"/>
          <p:cNvSpPr txBox="1"/>
          <p:nvPr userDrawn="1"/>
        </p:nvSpPr>
        <p:spPr>
          <a:xfrm rot="5400000">
            <a:off x="117044" y="6376216"/>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638449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00650" y="6354123"/>
            <a:ext cx="2133600" cy="365125"/>
          </a:xfrm>
        </p:spPr>
        <p:txBody>
          <a:bodyPr/>
          <a:lstStyle/>
          <a:p>
            <a:fld id="{A349544A-F1CD-3844-BFB3-6D230A0137DD}" type="datetimeFigureOut">
              <a:rPr lang="en-US" smtClean="0"/>
              <a:t>10/12/2020</a:t>
            </a:fld>
            <a:endParaRPr lang="en-US"/>
          </a:p>
        </p:txBody>
      </p:sp>
      <p:sp>
        <p:nvSpPr>
          <p:cNvPr id="7"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pic>
        <p:nvPicPr>
          <p:cNvPr id="9" name="Picture 8"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8218888" y="5307876"/>
            <a:ext cx="620543" cy="743080"/>
          </a:xfrm>
          <a:prstGeom prst="rect">
            <a:avLst/>
          </a:prstGeom>
        </p:spPr>
      </p:pic>
      <p:sp>
        <p:nvSpPr>
          <p:cNvPr id="10" name="TextBox 9"/>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10432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pic>
        <p:nvPicPr>
          <p:cNvPr id="6" name="Picture 5" descr="FDA_B&amp;W_Primary_logo.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54236" y="2648601"/>
            <a:ext cx="4198518" cy="874845"/>
          </a:xfrm>
          <a:prstGeom prst="rect">
            <a:avLst/>
          </a:prstGeom>
        </p:spPr>
      </p:pic>
    </p:spTree>
    <p:extLst>
      <p:ext uri="{BB962C8B-B14F-4D97-AF65-F5344CB8AC3E}">
        <p14:creationId xmlns:p14="http://schemas.microsoft.com/office/powerpoint/2010/main" val="609147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23849" y="1023679"/>
            <a:ext cx="8509103" cy="926020"/>
          </a:xfrm>
        </p:spPr>
        <p:txBody>
          <a:bodyPr/>
          <a:lstStyle/>
          <a:p>
            <a:r>
              <a:rPr lang="en-US"/>
              <a:t>Click to edit Master title style</a:t>
            </a:r>
          </a:p>
        </p:txBody>
      </p:sp>
      <p:sp>
        <p:nvSpPr>
          <p:cNvPr id="3" name="Content Placeholder 2"/>
          <p:cNvSpPr>
            <a:spLocks noGrp="1"/>
          </p:cNvSpPr>
          <p:nvPr>
            <p:ph idx="1"/>
          </p:nvPr>
        </p:nvSpPr>
        <p:spPr>
          <a:xfrm>
            <a:off x="323850" y="2009775"/>
            <a:ext cx="8509103" cy="42860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676650" y="6375400"/>
            <a:ext cx="2133600" cy="365125"/>
          </a:xfrm>
        </p:spPr>
        <p:txBody>
          <a:bodyPr/>
          <a:lstStyle>
            <a:lvl1pPr algn="ctr">
              <a:defRPr/>
            </a:lvl1pPr>
          </a:lstStyle>
          <a:p>
            <a:fld id="{A349544A-F1CD-3844-BFB3-6D230A0137DD}" type="datetimeFigureOut">
              <a:rPr lang="en-US" smtClean="0"/>
              <a:pPr/>
              <a:t>10/12/2020</a:t>
            </a:fld>
            <a:endParaRPr lang="en-US" dirty="0"/>
          </a:p>
        </p:txBody>
      </p:sp>
      <p:sp>
        <p:nvSpPr>
          <p:cNvPr id="5" name="Footer Placeholder 4"/>
          <p:cNvSpPr>
            <a:spLocks noGrp="1"/>
          </p:cNvSpPr>
          <p:nvPr>
            <p:ph type="ftr" sz="quarter" idx="11"/>
          </p:nvPr>
        </p:nvSpPr>
        <p:spPr>
          <a:xfrm>
            <a:off x="24765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42500"/>
            <a:ext cx="620543" cy="743080"/>
          </a:xfrm>
          <a:prstGeom prst="rect">
            <a:avLst/>
          </a:prstGeom>
        </p:spPr>
      </p:pic>
      <p:sp>
        <p:nvSpPr>
          <p:cNvPr id="9" name="TextBox 8"/>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229544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762375" y="6334125"/>
            <a:ext cx="2133600" cy="365125"/>
          </a:xfrm>
        </p:spPr>
        <p:txBody>
          <a:bodyPr/>
          <a:lstStyle/>
          <a:p>
            <a:fld id="{A349544A-F1CD-3844-BFB3-6D230A0137DD}" type="datetimeFigureOut">
              <a:rPr lang="en-US" smtClean="0"/>
              <a:t>10/12/2020</a:t>
            </a:fld>
            <a:endParaRPr lang="en-US"/>
          </a:p>
        </p:txBody>
      </p:sp>
      <p:sp>
        <p:nvSpPr>
          <p:cNvPr id="6"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Tree>
    <p:extLst>
      <p:ext uri="{BB962C8B-B14F-4D97-AF65-F5344CB8AC3E}">
        <p14:creationId xmlns:p14="http://schemas.microsoft.com/office/powerpoint/2010/main" val="389358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609834" y="6349336"/>
            <a:ext cx="2133600" cy="365125"/>
          </a:xfrm>
        </p:spPr>
        <p:txBody>
          <a:bodyPr/>
          <a:lstStyle/>
          <a:p>
            <a:fld id="{A349544A-F1CD-3844-BFB3-6D230A0137DD}" type="datetimeFigureOut">
              <a:rPr lang="en-US" smtClean="0"/>
              <a:t>10/12/2020</a:t>
            </a:fld>
            <a:endParaRPr lang="en-US"/>
          </a:p>
        </p:txBody>
      </p:sp>
      <p:pic>
        <p:nvPicPr>
          <p:cNvPr id="7" name="Picture 6"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69796"/>
            <a:ext cx="620543" cy="743080"/>
          </a:xfrm>
          <a:prstGeom prst="rect">
            <a:avLst/>
          </a:prstGeom>
        </p:spPr>
      </p:pic>
      <p:sp>
        <p:nvSpPr>
          <p:cNvPr id="8"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0" name="TextBox 9"/>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249819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14307" y="6380336"/>
            <a:ext cx="2133600" cy="365125"/>
          </a:xfrm>
        </p:spPr>
        <p:txBody>
          <a:bodyPr/>
          <a:lstStyle/>
          <a:p>
            <a:fld id="{A349544A-F1CD-3844-BFB3-6D230A0137DD}" type="datetimeFigureOut">
              <a:rPr lang="en-US" smtClean="0"/>
              <a:t>10/12/2020</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42500"/>
            <a:ext cx="620543" cy="743080"/>
          </a:xfrm>
          <a:prstGeom prst="rect">
            <a:avLst/>
          </a:prstGeom>
        </p:spPr>
      </p:pic>
      <p:sp>
        <p:nvSpPr>
          <p:cNvPr id="9"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18117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886200" y="6384925"/>
            <a:ext cx="2133600" cy="365125"/>
          </a:xfrm>
        </p:spPr>
        <p:txBody>
          <a:bodyPr/>
          <a:lstStyle/>
          <a:p>
            <a:fld id="{A349544A-F1CD-3844-BFB3-6D230A0137DD}" type="datetimeFigureOut">
              <a:rPr lang="en-US" smtClean="0"/>
              <a:t>10/12/2020</a:t>
            </a:fld>
            <a:endParaRPr lang="en-US" dirty="0"/>
          </a:p>
        </p:txBody>
      </p:sp>
      <p:pic>
        <p:nvPicPr>
          <p:cNvPr id="10" name="Picture 9"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42500"/>
            <a:ext cx="620543" cy="743080"/>
          </a:xfrm>
          <a:prstGeom prst="rect">
            <a:avLst/>
          </a:prstGeom>
        </p:spPr>
      </p:pic>
      <p:sp>
        <p:nvSpPr>
          <p:cNvPr id="11"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3" name="TextBox 12"/>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50450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3596185" y="6391749"/>
            <a:ext cx="2133600" cy="365125"/>
          </a:xfrm>
        </p:spPr>
        <p:txBody>
          <a:bodyPr/>
          <a:lstStyle/>
          <a:p>
            <a:fld id="{A349544A-F1CD-3844-BFB3-6D230A0137DD}" type="datetimeFigureOut">
              <a:rPr lang="en-US" smtClean="0"/>
              <a:t>10/12/2020</a:t>
            </a:fld>
            <a:endParaRPr lang="en-US"/>
          </a:p>
        </p:txBody>
      </p:sp>
      <p:pic>
        <p:nvPicPr>
          <p:cNvPr id="6" name="Picture 5"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42500"/>
            <a:ext cx="620543" cy="743080"/>
          </a:xfrm>
          <a:prstGeom prst="rect">
            <a:avLst/>
          </a:prstGeom>
        </p:spPr>
      </p:pic>
      <p:sp>
        <p:nvSpPr>
          <p:cNvPr id="7"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9" name="TextBox 8"/>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950559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65513" y="6349337"/>
            <a:ext cx="2133600" cy="365125"/>
          </a:xfrm>
        </p:spPr>
        <p:txBody>
          <a:bodyPr/>
          <a:lstStyle/>
          <a:p>
            <a:fld id="{A349544A-F1CD-3844-BFB3-6D230A0137DD}" type="datetimeFigureOut">
              <a:rPr lang="en-US" smtClean="0"/>
              <a:t>10/12/2020</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42500"/>
            <a:ext cx="620543" cy="743080"/>
          </a:xfrm>
          <a:prstGeom prst="rect">
            <a:avLst/>
          </a:prstGeom>
        </p:spPr>
      </p:pic>
      <p:sp>
        <p:nvSpPr>
          <p:cNvPr id="9"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850138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19014" y="6384925"/>
            <a:ext cx="2133600" cy="365125"/>
          </a:xfrm>
        </p:spPr>
        <p:txBody>
          <a:bodyPr/>
          <a:lstStyle/>
          <a:p>
            <a:fld id="{A349544A-F1CD-3844-BFB3-6D230A0137DD}" type="datetimeFigureOut">
              <a:rPr lang="en-US" smtClean="0"/>
              <a:t>10/12/2020</a:t>
            </a:fld>
            <a:endParaRPr lang="en-US"/>
          </a:p>
        </p:txBody>
      </p:sp>
      <p:pic>
        <p:nvPicPr>
          <p:cNvPr id="8" name="Picture 7" descr="FDA_FullColor_Monogram.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12410" y="242500"/>
            <a:ext cx="620543" cy="743080"/>
          </a:xfrm>
          <a:prstGeom prst="rect">
            <a:avLst/>
          </a:prstGeom>
        </p:spPr>
      </p:pic>
      <p:sp>
        <p:nvSpPr>
          <p:cNvPr id="9" name="Footer Placeholder 4"/>
          <p:cNvSpPr>
            <a:spLocks noGrp="1"/>
          </p:cNvSpPr>
          <p:nvPr>
            <p:ph type="ftr" sz="quarter" idx="11"/>
          </p:nvPr>
        </p:nvSpPr>
        <p:spPr>
          <a:xfrm>
            <a:off x="304800" y="6384925"/>
            <a:ext cx="2895600" cy="365125"/>
          </a:xfrm>
        </p:spPr>
        <p:txBody>
          <a:bodyPr/>
          <a:lstStyle/>
          <a:p>
            <a:pPr algn="l"/>
            <a:r>
              <a:rPr lang="en-US" b="1" dirty="0">
                <a:solidFill>
                  <a:schemeClr val="tx2">
                    <a:lumMod val="60000"/>
                    <a:lumOff val="40000"/>
                  </a:schemeClr>
                </a:solidFill>
                <a:latin typeface="Helvetica"/>
                <a:cs typeface="Helvetica"/>
              </a:rPr>
              <a:t>www.fda.gov</a:t>
            </a:r>
          </a:p>
        </p:txBody>
      </p:sp>
      <p:sp>
        <p:nvSpPr>
          <p:cNvPr id="11" name="TextBox 10"/>
          <p:cNvSpPr txBox="1"/>
          <p:nvPr userDrawn="1"/>
        </p:nvSpPr>
        <p:spPr>
          <a:xfrm>
            <a:off x="8547979" y="6409772"/>
            <a:ext cx="372218" cy="276999"/>
          </a:xfrm>
          <a:prstGeom prst="rect">
            <a:avLst/>
          </a:prstGeom>
          <a:noFill/>
        </p:spPr>
        <p:txBody>
          <a:bodyPr wrap="none" rtlCol="0">
            <a:spAutoFit/>
          </a:bodyPr>
          <a:lstStyle/>
          <a:p>
            <a:pPr algn="r"/>
            <a:fld id="{42D067E6-6582-4AD4-8521-F7089C370E58}" type="slidenum">
              <a:rPr lang="en-US" sz="1200" smtClean="0">
                <a:solidFill>
                  <a:schemeClr val="tx2">
                    <a:lumMod val="60000"/>
                    <a:lumOff val="40000"/>
                  </a:schemeClr>
                </a:solidFill>
                <a:latin typeface="Helvetica"/>
                <a:cs typeface="Helvetica"/>
              </a:rPr>
              <a:t>‹#›</a:t>
            </a:fld>
            <a:endParaRPr lang="en-US" sz="1200"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425104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9544A-F1CD-3844-BFB3-6D230A0137DD}" type="datetimeFigureOut">
              <a:rPr lang="en-US" smtClean="0"/>
              <a:t>10/12/2020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71F5F-C8AF-484B-B19A-A0CBCE8C7764}" type="slidenum">
              <a:rPr lang="en-US" smtClean="0"/>
              <a:t>‹#›</a:t>
            </a:fld>
            <a:endParaRPr lang="en-US"/>
          </a:p>
        </p:txBody>
      </p:sp>
    </p:spTree>
    <p:extLst>
      <p:ext uri="{BB962C8B-B14F-4D97-AF65-F5344CB8AC3E}">
        <p14:creationId xmlns:p14="http://schemas.microsoft.com/office/powerpoint/2010/main" val="1126301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pdaps.org/datasets/laws-regulating-administration-of-naloxone-1501695139"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3566" y="2179511"/>
            <a:ext cx="7983725" cy="1451775"/>
          </a:xfrm>
        </p:spPr>
        <p:txBody>
          <a:bodyPr>
            <a:normAutofit/>
          </a:bodyPr>
          <a:lstStyle/>
          <a:p>
            <a:pPr lvl="0" algn="ctr">
              <a:spcBef>
                <a:spcPct val="20000"/>
              </a:spcBef>
            </a:pPr>
            <a:r>
              <a:rPr lang="en-US" sz="3000" kern="0" cap="none" dirty="0" err="1">
                <a:solidFill>
                  <a:srgbClr val="336699"/>
                </a:solidFill>
                <a:latin typeface="Arial" panose="020B0604020202020204" pitchFamily="34" charset="0"/>
                <a:ea typeface="+mn-ea"/>
                <a:cs typeface="Arial" panose="020B0604020202020204" pitchFamily="34" charset="0"/>
              </a:rPr>
              <a:t>geoMapr</a:t>
            </a:r>
            <a:r>
              <a:rPr lang="en-US" sz="3000" kern="0" cap="none" dirty="0">
                <a:solidFill>
                  <a:srgbClr val="336699"/>
                </a:solidFill>
                <a:latin typeface="Arial" panose="020B0604020202020204" pitchFamily="34" charset="0"/>
                <a:ea typeface="+mn-ea"/>
                <a:cs typeface="Arial" panose="020B0604020202020204" pitchFamily="34" charset="0"/>
              </a:rPr>
              <a:t>: A Shiny Application for Enriched Analysis of Drug Utilization Data</a:t>
            </a:r>
            <a:endParaRPr lang="en-US" dirty="0">
              <a:latin typeface="Arial" panose="020B0604020202020204" pitchFamily="34" charset="0"/>
              <a:cs typeface="Arial" panose="020B0604020202020204" pitchFamily="34" charset="0"/>
            </a:endParaRPr>
          </a:p>
        </p:txBody>
      </p:sp>
      <p:sp>
        <p:nvSpPr>
          <p:cNvPr id="2" name="Footer Placeholder 1"/>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5" name="TextBox 4">
            <a:extLst>
              <a:ext uri="{FF2B5EF4-FFF2-40B4-BE49-F238E27FC236}">
                <a16:creationId xmlns:a16="http://schemas.microsoft.com/office/drawing/2014/main" id="{2A47A960-EEDC-4562-96A0-CF063C7996BB}"/>
              </a:ext>
            </a:extLst>
          </p:cNvPr>
          <p:cNvSpPr txBox="1"/>
          <p:nvPr/>
        </p:nvSpPr>
        <p:spPr>
          <a:xfrm>
            <a:off x="510988" y="4430078"/>
            <a:ext cx="8229600" cy="830997"/>
          </a:xfrm>
          <a:prstGeom prst="rect">
            <a:avLst/>
          </a:prstGeom>
          <a:noFill/>
        </p:spPr>
        <p:txBody>
          <a:bodyPr wrap="square" rtlCol="0">
            <a:spAutoFit/>
          </a:bodyPr>
          <a:lstStyle/>
          <a:p>
            <a:pPr algn="ctr"/>
            <a:r>
              <a:rPr lang="en-US" b="1" dirty="0" err="1">
                <a:cs typeface="Times" panose="02020603050405020304" pitchFamily="18" charset="0"/>
              </a:rPr>
              <a:t>Jaejoon</a:t>
            </a:r>
            <a:r>
              <a:rPr lang="en-US" b="1" dirty="0">
                <a:cs typeface="Times" panose="02020603050405020304" pitchFamily="18" charset="0"/>
              </a:rPr>
              <a:t> Song</a:t>
            </a:r>
          </a:p>
          <a:p>
            <a:pPr algn="ctr"/>
            <a:endParaRPr lang="en-US" b="1" baseline="30000" dirty="0">
              <a:cs typeface="Times" panose="02020603050405020304" pitchFamily="18" charset="0"/>
            </a:endParaRPr>
          </a:p>
          <a:p>
            <a:pPr algn="ctr"/>
            <a:r>
              <a:rPr lang="en-US" dirty="0">
                <a:cs typeface="Times" panose="02020603050405020304" pitchFamily="18" charset="0"/>
              </a:rPr>
              <a:t>U.S. Food and Drug Administration, Center for Drug Evaluation and Research</a:t>
            </a:r>
          </a:p>
        </p:txBody>
      </p:sp>
    </p:spTree>
    <p:extLst>
      <p:ext uri="{BB962C8B-B14F-4D97-AF65-F5344CB8AC3E}">
        <p14:creationId xmlns:p14="http://schemas.microsoft.com/office/powerpoint/2010/main" val="3978946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altLang="zh-CN" dirty="0">
                <a:cs typeface="Times" panose="02020603050405020304" pitchFamily="18" charset="0"/>
              </a:rPr>
              <a:t>Five</a:t>
            </a:r>
            <a:r>
              <a:rPr lang="en-US" dirty="0">
                <a:cs typeface="Times" panose="02020603050405020304" pitchFamily="18" charset="0"/>
              </a:rPr>
              <a:t>-step Pipeline</a:t>
            </a:r>
            <a:endParaRPr lang="en-US" dirty="0"/>
          </a:p>
        </p:txBody>
      </p:sp>
      <p:sp>
        <p:nvSpPr>
          <p:cNvPr id="3" name="Content Placeholder 2"/>
          <p:cNvSpPr>
            <a:spLocks noGrp="1"/>
          </p:cNvSpPr>
          <p:nvPr>
            <p:ph idx="1"/>
          </p:nvPr>
        </p:nvSpPr>
        <p:spPr>
          <a:xfrm>
            <a:off x="323850" y="2009775"/>
            <a:ext cx="8820150" cy="4286043"/>
          </a:xfrm>
        </p:spPr>
        <p:txBody>
          <a:bodyPr>
            <a:normAutofit fontScale="92500"/>
          </a:bodyPr>
          <a:lstStyle/>
          <a:p>
            <a:pPr>
              <a:lnSpc>
                <a:spcPct val="150000"/>
              </a:lnSpc>
              <a:spcBef>
                <a:spcPts val="600"/>
              </a:spcBef>
              <a:spcAft>
                <a:spcPts val="600"/>
              </a:spcAft>
              <a:buFont typeface="Arial" panose="020B0604020202020204" pitchFamily="34" charset="0"/>
              <a:buChar char="•"/>
            </a:pPr>
            <a:r>
              <a:rPr lang="en-US" altLang="zh-CN" b="1" dirty="0">
                <a:cs typeface="Times" panose="02020603050405020304" pitchFamily="18" charset="0"/>
              </a:rPr>
              <a:t>Step 1: </a:t>
            </a:r>
            <a:r>
              <a:rPr lang="en-US" altLang="zh-CN" dirty="0">
                <a:cs typeface="Times" panose="02020603050405020304" pitchFamily="18" charset="0"/>
              </a:rPr>
              <a:t>Descriptive statistics &amp; data visualization</a:t>
            </a:r>
          </a:p>
          <a:p>
            <a:pPr>
              <a:lnSpc>
                <a:spcPct val="150000"/>
              </a:lnSpc>
              <a:spcBef>
                <a:spcPts val="600"/>
              </a:spcBef>
              <a:spcAft>
                <a:spcPts val="600"/>
              </a:spcAft>
              <a:buFont typeface="Arial" panose="020B0604020202020204" pitchFamily="34" charset="0"/>
              <a:buChar char="•"/>
            </a:pPr>
            <a:r>
              <a:rPr lang="en-US" altLang="zh-CN" b="1" dirty="0">
                <a:cs typeface="Times" panose="02020603050405020304" pitchFamily="18" charset="0"/>
              </a:rPr>
              <a:t>Step 2: </a:t>
            </a:r>
            <a:r>
              <a:rPr lang="en-US" altLang="zh-CN" dirty="0">
                <a:cs typeface="Times" panose="02020603050405020304" pitchFamily="18" charset="0"/>
              </a:rPr>
              <a:t>Data enrichment </a:t>
            </a:r>
          </a:p>
          <a:p>
            <a:pPr>
              <a:lnSpc>
                <a:spcPct val="150000"/>
              </a:lnSpc>
              <a:spcBef>
                <a:spcPts val="600"/>
              </a:spcBef>
              <a:spcAft>
                <a:spcPts val="600"/>
              </a:spcAft>
              <a:buFont typeface="Arial" panose="020B0604020202020204" pitchFamily="34" charset="0"/>
              <a:buChar char="•"/>
            </a:pPr>
            <a:r>
              <a:rPr lang="en-US" altLang="zh-CN" b="1" dirty="0">
                <a:cs typeface="Times" panose="02020603050405020304" pitchFamily="18" charset="0"/>
              </a:rPr>
              <a:t>Step 3: Exploratory analysis</a:t>
            </a:r>
          </a:p>
          <a:p>
            <a:pPr>
              <a:lnSpc>
                <a:spcPct val="150000"/>
              </a:lnSpc>
              <a:spcBef>
                <a:spcPts val="600"/>
              </a:spcBef>
              <a:spcAft>
                <a:spcPts val="600"/>
              </a:spcAft>
              <a:buFont typeface="Arial" panose="020B0604020202020204" pitchFamily="34" charset="0"/>
              <a:buChar char="•"/>
            </a:pPr>
            <a:r>
              <a:rPr lang="en-US" altLang="zh-CN" b="1" dirty="0">
                <a:cs typeface="Times" panose="02020603050405020304" pitchFamily="18" charset="0"/>
              </a:rPr>
              <a:t>Step 4: </a:t>
            </a:r>
            <a:r>
              <a:rPr lang="en-US" altLang="zh-CN" dirty="0">
                <a:cs typeface="Times" panose="02020603050405020304" pitchFamily="18" charset="0"/>
              </a:rPr>
              <a:t>Statistical modeling</a:t>
            </a:r>
          </a:p>
          <a:p>
            <a:pPr>
              <a:lnSpc>
                <a:spcPct val="150000"/>
              </a:lnSpc>
              <a:spcBef>
                <a:spcPts val="600"/>
              </a:spcBef>
              <a:spcAft>
                <a:spcPts val="600"/>
              </a:spcAft>
              <a:buFont typeface="Arial" panose="020B0604020202020204" pitchFamily="34" charset="0"/>
              <a:buChar char="•"/>
            </a:pPr>
            <a:r>
              <a:rPr lang="en-US" altLang="zh-CN" b="1" dirty="0">
                <a:cs typeface="Times" panose="02020603050405020304" pitchFamily="18" charset="0"/>
              </a:rPr>
              <a:t>Step 5: </a:t>
            </a:r>
            <a:r>
              <a:rPr lang="en-US" altLang="zh-CN" dirty="0">
                <a:cs typeface="Times" panose="02020603050405020304" pitchFamily="18" charset="0"/>
              </a:rPr>
              <a:t>Analysis report generation</a:t>
            </a:r>
            <a:endParaRPr lang="en-US" alt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73355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cs typeface="Times" panose="02020603050405020304" pitchFamily="18" charset="0"/>
              </a:rPr>
              <a:t>Web-based Software</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916E75DD-77E9-4173-9247-9CD1033CA001}"/>
              </a:ext>
            </a:extLst>
          </p:cNvPr>
          <p:cNvPicPr>
            <a:picLocks noGrp="1" noChangeAspect="1"/>
          </p:cNvPicPr>
          <p:nvPr>
            <p:ph idx="1"/>
          </p:nvPr>
        </p:nvPicPr>
        <p:blipFill>
          <a:blip r:embed="rId3"/>
          <a:stretch>
            <a:fillRect/>
          </a:stretch>
        </p:blipFill>
        <p:spPr>
          <a:xfrm>
            <a:off x="323850" y="2334738"/>
            <a:ext cx="8509000" cy="3636324"/>
          </a:xfrm>
        </p:spPr>
      </p:pic>
    </p:spTree>
    <p:extLst>
      <p:ext uri="{BB962C8B-B14F-4D97-AF65-F5344CB8AC3E}">
        <p14:creationId xmlns:p14="http://schemas.microsoft.com/office/powerpoint/2010/main" val="50793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45881"/>
            <a:ext cx="8509103" cy="926020"/>
          </a:xfrm>
        </p:spPr>
        <p:txBody>
          <a:bodyPr/>
          <a:lstStyle/>
          <a:p>
            <a:r>
              <a:rPr lang="en-US" dirty="0">
                <a:cs typeface="Times" panose="02020603050405020304" pitchFamily="18" charset="0"/>
              </a:rPr>
              <a:t>Geographic Data Enrichment</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10" name="Content Placeholder 9">
            <a:extLst>
              <a:ext uri="{FF2B5EF4-FFF2-40B4-BE49-F238E27FC236}">
                <a16:creationId xmlns:a16="http://schemas.microsoft.com/office/drawing/2014/main" id="{65EE826F-55E6-43EF-A3CB-14EDD2927E59}"/>
              </a:ext>
            </a:extLst>
          </p:cNvPr>
          <p:cNvPicPr>
            <a:picLocks noGrp="1" noChangeAspect="1"/>
          </p:cNvPicPr>
          <p:nvPr>
            <p:ph idx="1"/>
          </p:nvPr>
        </p:nvPicPr>
        <p:blipFill>
          <a:blip r:embed="rId3"/>
          <a:stretch>
            <a:fillRect/>
          </a:stretch>
        </p:blipFill>
        <p:spPr>
          <a:xfrm>
            <a:off x="131107" y="2051538"/>
            <a:ext cx="8881786" cy="4033433"/>
          </a:xfrm>
        </p:spPr>
      </p:pic>
    </p:spTree>
    <p:extLst>
      <p:ext uri="{BB962C8B-B14F-4D97-AF65-F5344CB8AC3E}">
        <p14:creationId xmlns:p14="http://schemas.microsoft.com/office/powerpoint/2010/main" val="2628211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Data Import</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7" name="Content Placeholder 6">
            <a:extLst>
              <a:ext uri="{FF2B5EF4-FFF2-40B4-BE49-F238E27FC236}">
                <a16:creationId xmlns:a16="http://schemas.microsoft.com/office/drawing/2014/main" id="{90B864F8-4463-4EF0-91E6-14DC33C3DEA0}"/>
              </a:ext>
            </a:extLst>
          </p:cNvPr>
          <p:cNvPicPr>
            <a:picLocks noGrp="1" noChangeAspect="1"/>
          </p:cNvPicPr>
          <p:nvPr>
            <p:ph idx="1"/>
          </p:nvPr>
        </p:nvPicPr>
        <p:blipFill>
          <a:blip r:embed="rId3"/>
          <a:stretch>
            <a:fillRect/>
          </a:stretch>
        </p:blipFill>
        <p:spPr>
          <a:xfrm>
            <a:off x="323952" y="2689644"/>
            <a:ext cx="8509000" cy="2151259"/>
          </a:xfrm>
        </p:spPr>
      </p:pic>
    </p:spTree>
    <p:extLst>
      <p:ext uri="{BB962C8B-B14F-4D97-AF65-F5344CB8AC3E}">
        <p14:creationId xmlns:p14="http://schemas.microsoft.com/office/powerpoint/2010/main" val="2602960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cs typeface="Times" panose="02020603050405020304" pitchFamily="18" charset="0"/>
              </a:rPr>
              <a:t>Sample Analysis</a:t>
            </a:r>
            <a:endParaRPr lang="en-US" dirty="0"/>
          </a:p>
        </p:txBody>
      </p:sp>
      <p:sp>
        <p:nvSpPr>
          <p:cNvPr id="3" name="Content Placeholder 2"/>
          <p:cNvSpPr>
            <a:spLocks noGrp="1"/>
          </p:cNvSpPr>
          <p:nvPr>
            <p:ph idx="1"/>
          </p:nvPr>
        </p:nvSpPr>
        <p:spPr/>
        <p:txBody>
          <a:bodyPr>
            <a:normAutofit lnSpcReduction="10000"/>
          </a:bodyPr>
          <a:lstStyle/>
          <a:p>
            <a:r>
              <a:rPr lang="en-US" dirty="0">
                <a:cs typeface="Times" panose="02020603050405020304" pitchFamily="18" charset="0"/>
              </a:rPr>
              <a:t>We demonstrate the use of this web-application in analyzing naloxone </a:t>
            </a:r>
            <a:r>
              <a:rPr lang="en-US" dirty="0"/>
              <a:t>dispensed from U.S. retail, mail-order/specialty pharmacies from January 2014 through December 2018, using</a:t>
            </a:r>
            <a:r>
              <a:rPr lang="en-US" dirty="0">
                <a:cs typeface="Times" panose="02020603050405020304" pitchFamily="18" charset="0"/>
              </a:rPr>
              <a:t> data obtained from the </a:t>
            </a:r>
            <a:r>
              <a:rPr lang="en-US" dirty="0"/>
              <a:t>PHAST™ PM database.</a:t>
            </a:r>
          </a:p>
          <a:p>
            <a:endParaRPr lang="en-US" dirty="0"/>
          </a:p>
          <a:p>
            <a:r>
              <a:rPr lang="en-US" dirty="0">
                <a:cs typeface="Times" panose="02020603050405020304" pitchFamily="18" charset="0"/>
              </a:rPr>
              <a:t>Naloxone is an opioid antagonist used to counter the effects of opioid overdose.</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75225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cs typeface="Times" panose="02020603050405020304" pitchFamily="18" charset="0"/>
              </a:rPr>
              <a:t>Sample Analysis</a:t>
            </a:r>
            <a:endParaRPr lang="en-US" dirty="0"/>
          </a:p>
        </p:txBody>
      </p:sp>
      <p:sp>
        <p:nvSpPr>
          <p:cNvPr id="3" name="Content Placeholder 2"/>
          <p:cNvSpPr>
            <a:spLocks noGrp="1"/>
          </p:cNvSpPr>
          <p:nvPr>
            <p:ph idx="1"/>
          </p:nvPr>
        </p:nvSpPr>
        <p:spPr>
          <a:xfrm>
            <a:off x="323850" y="2009775"/>
            <a:ext cx="8509103" cy="4740275"/>
          </a:xfrm>
        </p:spPr>
        <p:txBody>
          <a:bodyPr>
            <a:normAutofit fontScale="92500" lnSpcReduction="20000"/>
          </a:bodyPr>
          <a:lstStyle/>
          <a:p>
            <a:r>
              <a:rPr lang="en-US" dirty="0">
                <a:cs typeface="Times" panose="02020603050405020304" pitchFamily="18" charset="0"/>
              </a:rPr>
              <a:t>In attempts to mitigate the opioid overdose crisis, </a:t>
            </a:r>
            <a:r>
              <a:rPr lang="en-US" dirty="0"/>
              <a:t>all fifty states and the District of Columbia have now modified their laws to increase access to naloxone, the standard first-line treatment for opioid overdose (Guy et al., 2019).</a:t>
            </a:r>
          </a:p>
          <a:p>
            <a:endParaRPr lang="en-US" dirty="0"/>
          </a:p>
          <a:p>
            <a:r>
              <a:rPr lang="en-US" dirty="0">
                <a:cs typeface="Times" panose="02020603050405020304" pitchFamily="18" charset="0"/>
              </a:rPr>
              <a:t>It has been reported that states with legal mandate to co-prescribe naloxone with opioids have higher dispensing rates (Sohn et al., 2019).</a:t>
            </a:r>
          </a:p>
          <a:p>
            <a:pPr marL="0" indent="0">
              <a:buNone/>
            </a:pPr>
            <a:endParaRPr lang="en-US" dirty="0">
              <a:cs typeface="Times" panose="02020603050405020304" pitchFamily="18" charset="0"/>
            </a:endParaRP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92724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normAutofit fontScale="90000"/>
          </a:bodyPr>
          <a:lstStyle/>
          <a:p>
            <a:r>
              <a:rPr lang="en-US" dirty="0"/>
              <a:t>States with Naloxone Access Law</a:t>
            </a:r>
          </a:p>
        </p:txBody>
      </p:sp>
      <p:pic>
        <p:nvPicPr>
          <p:cNvPr id="6" name="Content Placeholder 5">
            <a:extLst>
              <a:ext uri="{FF2B5EF4-FFF2-40B4-BE49-F238E27FC236}">
                <a16:creationId xmlns:a16="http://schemas.microsoft.com/office/drawing/2014/main" id="{7208F317-E119-42CA-B387-70BDC3A43F28}"/>
              </a:ext>
            </a:extLst>
          </p:cNvPr>
          <p:cNvPicPr>
            <a:picLocks noGrp="1" noChangeAspect="1"/>
          </p:cNvPicPr>
          <p:nvPr>
            <p:ph idx="1"/>
          </p:nvPr>
        </p:nvPicPr>
        <p:blipFill>
          <a:blip r:embed="rId3"/>
          <a:stretch>
            <a:fillRect/>
          </a:stretch>
        </p:blipFill>
        <p:spPr>
          <a:xfrm>
            <a:off x="1213444" y="1741551"/>
            <a:ext cx="6729812" cy="4286250"/>
          </a:xfrm>
        </p:spPr>
      </p:pic>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7" name="Footer Placeholder 4">
            <a:extLst>
              <a:ext uri="{FF2B5EF4-FFF2-40B4-BE49-F238E27FC236}">
                <a16:creationId xmlns:a16="http://schemas.microsoft.com/office/drawing/2014/main" id="{27E1D43A-2CBD-494D-A52B-B6D1649D748C}"/>
              </a:ext>
            </a:extLst>
          </p:cNvPr>
          <p:cNvSpPr txBox="1">
            <a:spLocks/>
          </p:cNvSpPr>
          <p:nvPr/>
        </p:nvSpPr>
        <p:spPr>
          <a:xfrm>
            <a:off x="6638884" y="5941888"/>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b="1" dirty="0">
                <a:solidFill>
                  <a:schemeClr val="tx2">
                    <a:lumMod val="60000"/>
                    <a:lumOff val="40000"/>
                  </a:schemeClr>
                </a:solidFill>
                <a:latin typeface="Helvetica"/>
                <a:cs typeface="Helvetica"/>
              </a:rPr>
              <a:t>Source: http://pdaps.org</a:t>
            </a:r>
          </a:p>
        </p:txBody>
      </p:sp>
    </p:spTree>
    <p:extLst>
      <p:ext uri="{BB962C8B-B14F-4D97-AF65-F5344CB8AC3E}">
        <p14:creationId xmlns:p14="http://schemas.microsoft.com/office/powerpoint/2010/main" val="73169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normAutofit fontScale="90000"/>
          </a:bodyPr>
          <a:lstStyle/>
          <a:p>
            <a:r>
              <a:rPr lang="en-US" dirty="0"/>
              <a:t>States with Naloxone Access Law</a:t>
            </a:r>
          </a:p>
        </p:txBody>
      </p:sp>
      <p:pic>
        <p:nvPicPr>
          <p:cNvPr id="6" name="Content Placeholder 5">
            <a:extLst>
              <a:ext uri="{FF2B5EF4-FFF2-40B4-BE49-F238E27FC236}">
                <a16:creationId xmlns:a16="http://schemas.microsoft.com/office/drawing/2014/main" id="{686780F7-104F-4BB0-BB2E-72F8F259F829}"/>
              </a:ext>
            </a:extLst>
          </p:cNvPr>
          <p:cNvPicPr>
            <a:picLocks noGrp="1" noChangeAspect="1"/>
          </p:cNvPicPr>
          <p:nvPr>
            <p:ph idx="1"/>
          </p:nvPr>
        </p:nvPicPr>
        <p:blipFill>
          <a:blip r:embed="rId3"/>
          <a:stretch>
            <a:fillRect/>
          </a:stretch>
        </p:blipFill>
        <p:spPr>
          <a:xfrm>
            <a:off x="1265053" y="1826895"/>
            <a:ext cx="6626594" cy="4286250"/>
          </a:xfrm>
        </p:spPr>
      </p:pic>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7" name="Footer Placeholder 4">
            <a:extLst>
              <a:ext uri="{FF2B5EF4-FFF2-40B4-BE49-F238E27FC236}">
                <a16:creationId xmlns:a16="http://schemas.microsoft.com/office/drawing/2014/main" id="{9A7703CC-D270-438B-98E9-6E71A87C4244}"/>
              </a:ext>
            </a:extLst>
          </p:cNvPr>
          <p:cNvSpPr txBox="1">
            <a:spLocks/>
          </p:cNvSpPr>
          <p:nvPr/>
        </p:nvSpPr>
        <p:spPr>
          <a:xfrm>
            <a:off x="6553540" y="5941888"/>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b="1" dirty="0">
                <a:solidFill>
                  <a:schemeClr val="tx2">
                    <a:lumMod val="60000"/>
                    <a:lumOff val="40000"/>
                  </a:schemeClr>
                </a:solidFill>
                <a:latin typeface="Helvetica"/>
                <a:cs typeface="Helvetica"/>
              </a:rPr>
              <a:t>Source: http://pdaps.org</a:t>
            </a:r>
          </a:p>
        </p:txBody>
      </p:sp>
    </p:spTree>
    <p:extLst>
      <p:ext uri="{BB962C8B-B14F-4D97-AF65-F5344CB8AC3E}">
        <p14:creationId xmlns:p14="http://schemas.microsoft.com/office/powerpoint/2010/main" val="1392499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12" name="Content Placeholder 11">
            <a:extLst>
              <a:ext uri="{FF2B5EF4-FFF2-40B4-BE49-F238E27FC236}">
                <a16:creationId xmlns:a16="http://schemas.microsoft.com/office/drawing/2014/main" id="{571773CF-BFA1-44B0-A717-740569FFF72C}"/>
              </a:ext>
            </a:extLst>
          </p:cNvPr>
          <p:cNvPicPr>
            <a:picLocks noGrp="1" noChangeAspect="1"/>
          </p:cNvPicPr>
          <p:nvPr>
            <p:ph idx="1"/>
          </p:nvPr>
        </p:nvPicPr>
        <p:blipFill>
          <a:blip r:embed="rId3"/>
          <a:stretch>
            <a:fillRect/>
          </a:stretch>
        </p:blipFill>
        <p:spPr>
          <a:xfrm>
            <a:off x="763956" y="2111375"/>
            <a:ext cx="7628787" cy="4286250"/>
          </a:xfrm>
        </p:spPr>
      </p:pic>
      <p:sp>
        <p:nvSpPr>
          <p:cNvPr id="8" name="Title 1">
            <a:extLst>
              <a:ext uri="{FF2B5EF4-FFF2-40B4-BE49-F238E27FC236}">
                <a16:creationId xmlns:a16="http://schemas.microsoft.com/office/drawing/2014/main" id="{C5FBF363-4206-4479-8E61-3FA5B8FE3A94}"/>
              </a:ext>
            </a:extLst>
          </p:cNvPr>
          <p:cNvSpPr>
            <a:spLocks noGrp="1"/>
          </p:cNvSpPr>
          <p:nvPr>
            <p:ph type="title"/>
          </p:nvPr>
        </p:nvSpPr>
        <p:spPr>
          <a:xfrm>
            <a:off x="323850" y="973138"/>
            <a:ext cx="8509000" cy="925512"/>
          </a:xfrm>
        </p:spPr>
        <p:txBody>
          <a:bodyPr>
            <a:normAutofit fontScale="90000"/>
          </a:bodyPr>
          <a:lstStyle/>
          <a:p>
            <a:r>
              <a:rPr lang="en-US" dirty="0"/>
              <a:t>Estimated Number of Naloxone Prescriptions Dispensed 2014-2018</a:t>
            </a:r>
          </a:p>
        </p:txBody>
      </p:sp>
    </p:spTree>
    <p:extLst>
      <p:ext uri="{BB962C8B-B14F-4D97-AF65-F5344CB8AC3E}">
        <p14:creationId xmlns:p14="http://schemas.microsoft.com/office/powerpoint/2010/main" val="636137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1049081"/>
            <a:ext cx="8509103" cy="926020"/>
          </a:xfrm>
        </p:spPr>
        <p:txBody>
          <a:bodyPr>
            <a:normAutofit fontScale="90000"/>
          </a:bodyPr>
          <a:lstStyle/>
          <a:p>
            <a:r>
              <a:rPr lang="en-US" dirty="0"/>
              <a:t>Estimated Number of Naloxone Prescriptions Dispensed 2014-2018</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7" name="Content Placeholder 6">
            <a:extLst>
              <a:ext uri="{FF2B5EF4-FFF2-40B4-BE49-F238E27FC236}">
                <a16:creationId xmlns:a16="http://schemas.microsoft.com/office/drawing/2014/main" id="{9E5E14DE-3581-4D8F-99D4-96665E2CCC10}"/>
              </a:ext>
            </a:extLst>
          </p:cNvPr>
          <p:cNvPicPr>
            <a:picLocks noGrp="1" noChangeAspect="1"/>
          </p:cNvPicPr>
          <p:nvPr>
            <p:ph idx="1"/>
          </p:nvPr>
        </p:nvPicPr>
        <p:blipFill>
          <a:blip r:embed="rId3"/>
          <a:stretch>
            <a:fillRect/>
          </a:stretch>
        </p:blipFill>
        <p:spPr>
          <a:xfrm>
            <a:off x="737537" y="2746888"/>
            <a:ext cx="7681626" cy="2812024"/>
          </a:xfrm>
        </p:spPr>
      </p:pic>
    </p:spTree>
    <p:extLst>
      <p:ext uri="{BB962C8B-B14F-4D97-AF65-F5344CB8AC3E}">
        <p14:creationId xmlns:p14="http://schemas.microsoft.com/office/powerpoint/2010/main" val="249020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solidFill>
                  <a:schemeClr val="tx2">
                    <a:lumMod val="75000"/>
                  </a:schemeClr>
                </a:solidFill>
                <a:cs typeface="Times" panose="02020603050405020304" pitchFamily="18" charset="0"/>
              </a:rPr>
              <a:t>Acknowledgements</a:t>
            </a:r>
            <a:endParaRPr lang="en-US" dirty="0">
              <a:solidFill>
                <a:schemeClr val="tx2">
                  <a:lumMod val="75000"/>
                </a:schemeClr>
              </a:solidFill>
            </a:endParaRPr>
          </a:p>
        </p:txBody>
      </p:sp>
      <p:sp>
        <p:nvSpPr>
          <p:cNvPr id="3" name="Content Placeholder 2"/>
          <p:cNvSpPr>
            <a:spLocks noGrp="1"/>
          </p:cNvSpPr>
          <p:nvPr>
            <p:ph idx="1"/>
          </p:nvPr>
        </p:nvSpPr>
        <p:spPr>
          <a:xfrm>
            <a:off x="323850" y="2746963"/>
            <a:ext cx="8509103" cy="3637962"/>
          </a:xfrm>
        </p:spPr>
        <p:txBody>
          <a:bodyPr>
            <a:normAutofit fontScale="92500" lnSpcReduction="10000"/>
          </a:bodyPr>
          <a:lstStyle/>
          <a:p>
            <a:pPr marL="0" indent="0" algn="ctr">
              <a:buNone/>
            </a:pPr>
            <a:r>
              <a:rPr lang="en-US" dirty="0">
                <a:solidFill>
                  <a:schemeClr val="tx2">
                    <a:lumMod val="75000"/>
                  </a:schemeClr>
                </a:solidFill>
              </a:rPr>
              <a:t>This research was supported by the FDA Center for Drug Evaluation and Research (CDER) </a:t>
            </a:r>
            <a:r>
              <a:rPr lang="en-US" i="1" dirty="0">
                <a:solidFill>
                  <a:schemeClr val="tx2">
                    <a:lumMod val="75000"/>
                  </a:schemeClr>
                </a:solidFill>
              </a:rPr>
              <a:t>Safety Research Interest Group (SRIG)</a:t>
            </a:r>
            <a:r>
              <a:rPr lang="en-US" dirty="0">
                <a:solidFill>
                  <a:schemeClr val="tx2">
                    <a:lumMod val="75000"/>
                  </a:schemeClr>
                </a:solidFill>
              </a:rPr>
              <a:t> program and by an appointment to the Research Participation Program at CDER administered by Oak Ridge Institute for Science and Education (ORISE) through an interagency agreement between Department of Energy and FDA.</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48597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59097884-5827-4F92-8CB7-2320663E39F8}"/>
              </a:ext>
            </a:extLst>
          </p:cNvPr>
          <p:cNvPicPr>
            <a:picLocks noGrp="1" noChangeAspect="1"/>
          </p:cNvPicPr>
          <p:nvPr>
            <p:ph idx="1"/>
          </p:nvPr>
        </p:nvPicPr>
        <p:blipFill>
          <a:blip r:embed="rId3"/>
          <a:stretch>
            <a:fillRect/>
          </a:stretch>
        </p:blipFill>
        <p:spPr>
          <a:xfrm>
            <a:off x="1786465" y="2098675"/>
            <a:ext cx="5583769" cy="4286250"/>
          </a:xfrm>
        </p:spPr>
      </p:pic>
      <p:sp>
        <p:nvSpPr>
          <p:cNvPr id="5" name="Title 1">
            <a:extLst>
              <a:ext uri="{FF2B5EF4-FFF2-40B4-BE49-F238E27FC236}">
                <a16:creationId xmlns:a16="http://schemas.microsoft.com/office/drawing/2014/main" id="{43F94F5C-C55D-4D6B-97DF-FBFFEC5B5FF5}"/>
              </a:ext>
            </a:extLst>
          </p:cNvPr>
          <p:cNvSpPr>
            <a:spLocks noGrp="1"/>
          </p:cNvSpPr>
          <p:nvPr>
            <p:ph type="title"/>
          </p:nvPr>
        </p:nvSpPr>
        <p:spPr>
          <a:xfrm>
            <a:off x="323850" y="769938"/>
            <a:ext cx="8509000" cy="925512"/>
          </a:xfrm>
        </p:spPr>
        <p:txBody>
          <a:bodyPr>
            <a:normAutofit fontScale="90000"/>
          </a:bodyPr>
          <a:lstStyle/>
          <a:p>
            <a:r>
              <a:rPr lang="en-US" dirty="0"/>
              <a:t>Estimated Number of Naloxone Prescriptions Dispensed 2014-2018</a:t>
            </a:r>
          </a:p>
        </p:txBody>
      </p:sp>
    </p:spTree>
    <p:extLst>
      <p:ext uri="{BB962C8B-B14F-4D97-AF65-F5344CB8AC3E}">
        <p14:creationId xmlns:p14="http://schemas.microsoft.com/office/powerpoint/2010/main" val="2927964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10" name="Content Placeholder 9">
            <a:extLst>
              <a:ext uri="{FF2B5EF4-FFF2-40B4-BE49-F238E27FC236}">
                <a16:creationId xmlns:a16="http://schemas.microsoft.com/office/drawing/2014/main" id="{5BDDEF8D-746C-4332-8542-101C4F7007AD}"/>
              </a:ext>
            </a:extLst>
          </p:cNvPr>
          <p:cNvPicPr>
            <a:picLocks noGrp="1" noChangeAspect="1"/>
          </p:cNvPicPr>
          <p:nvPr>
            <p:ph idx="1"/>
          </p:nvPr>
        </p:nvPicPr>
        <p:blipFill>
          <a:blip r:embed="rId3"/>
          <a:stretch>
            <a:fillRect/>
          </a:stretch>
        </p:blipFill>
        <p:spPr>
          <a:xfrm>
            <a:off x="1466650" y="2009775"/>
            <a:ext cx="6223399" cy="4286250"/>
          </a:xfrm>
        </p:spPr>
      </p:pic>
      <p:sp>
        <p:nvSpPr>
          <p:cNvPr id="5" name="Title 1">
            <a:extLst>
              <a:ext uri="{FF2B5EF4-FFF2-40B4-BE49-F238E27FC236}">
                <a16:creationId xmlns:a16="http://schemas.microsoft.com/office/drawing/2014/main" id="{D3CD8EDF-79B9-4E48-AB42-203724C07144}"/>
              </a:ext>
            </a:extLst>
          </p:cNvPr>
          <p:cNvSpPr>
            <a:spLocks noGrp="1"/>
          </p:cNvSpPr>
          <p:nvPr>
            <p:ph type="title"/>
          </p:nvPr>
        </p:nvSpPr>
        <p:spPr>
          <a:xfrm>
            <a:off x="323850" y="719138"/>
            <a:ext cx="8509000" cy="925512"/>
          </a:xfrm>
        </p:spPr>
        <p:txBody>
          <a:bodyPr>
            <a:normAutofit/>
          </a:bodyPr>
          <a:lstStyle/>
          <a:p>
            <a:r>
              <a:rPr lang="en-US" dirty="0"/>
              <a:t>Standardized Scores (2014)</a:t>
            </a:r>
          </a:p>
        </p:txBody>
      </p:sp>
    </p:spTree>
    <p:extLst>
      <p:ext uri="{BB962C8B-B14F-4D97-AF65-F5344CB8AC3E}">
        <p14:creationId xmlns:p14="http://schemas.microsoft.com/office/powerpoint/2010/main" val="163820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F44B5B0F-0606-4C4C-9342-AA7961C25725}"/>
              </a:ext>
            </a:extLst>
          </p:cNvPr>
          <p:cNvPicPr>
            <a:picLocks noGrp="1" noChangeAspect="1"/>
          </p:cNvPicPr>
          <p:nvPr>
            <p:ph idx="1"/>
          </p:nvPr>
        </p:nvPicPr>
        <p:blipFill>
          <a:blip r:embed="rId3"/>
          <a:stretch>
            <a:fillRect/>
          </a:stretch>
        </p:blipFill>
        <p:spPr>
          <a:xfrm>
            <a:off x="1458176" y="2009775"/>
            <a:ext cx="6240347" cy="4286250"/>
          </a:xfrm>
        </p:spPr>
      </p:pic>
      <p:sp>
        <p:nvSpPr>
          <p:cNvPr id="6" name="Title 1">
            <a:extLst>
              <a:ext uri="{FF2B5EF4-FFF2-40B4-BE49-F238E27FC236}">
                <a16:creationId xmlns:a16="http://schemas.microsoft.com/office/drawing/2014/main" id="{3482155F-2511-4EFB-B84B-00A1FE854283}"/>
              </a:ext>
            </a:extLst>
          </p:cNvPr>
          <p:cNvSpPr>
            <a:spLocks noGrp="1"/>
          </p:cNvSpPr>
          <p:nvPr>
            <p:ph type="title"/>
          </p:nvPr>
        </p:nvSpPr>
        <p:spPr>
          <a:xfrm>
            <a:off x="323850" y="719138"/>
            <a:ext cx="8509000" cy="925512"/>
          </a:xfrm>
        </p:spPr>
        <p:txBody>
          <a:bodyPr>
            <a:normAutofit/>
          </a:bodyPr>
          <a:lstStyle/>
          <a:p>
            <a:r>
              <a:rPr lang="en-US" dirty="0"/>
              <a:t>Standardized Scores (2015)</a:t>
            </a:r>
          </a:p>
        </p:txBody>
      </p:sp>
    </p:spTree>
    <p:extLst>
      <p:ext uri="{BB962C8B-B14F-4D97-AF65-F5344CB8AC3E}">
        <p14:creationId xmlns:p14="http://schemas.microsoft.com/office/powerpoint/2010/main" val="370865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D8244E88-FB47-4F65-A796-2A09BEC2DD5D}"/>
              </a:ext>
            </a:extLst>
          </p:cNvPr>
          <p:cNvPicPr>
            <a:picLocks noGrp="1" noChangeAspect="1"/>
          </p:cNvPicPr>
          <p:nvPr>
            <p:ph idx="1"/>
          </p:nvPr>
        </p:nvPicPr>
        <p:blipFill>
          <a:blip r:embed="rId3"/>
          <a:stretch>
            <a:fillRect/>
          </a:stretch>
        </p:blipFill>
        <p:spPr>
          <a:xfrm>
            <a:off x="1463086" y="2009775"/>
            <a:ext cx="6230527" cy="4286250"/>
          </a:xfrm>
        </p:spPr>
      </p:pic>
      <p:sp>
        <p:nvSpPr>
          <p:cNvPr id="5" name="Title 1">
            <a:extLst>
              <a:ext uri="{FF2B5EF4-FFF2-40B4-BE49-F238E27FC236}">
                <a16:creationId xmlns:a16="http://schemas.microsoft.com/office/drawing/2014/main" id="{7026EAAB-2E60-43BC-AEE3-34634D1CA199}"/>
              </a:ext>
            </a:extLst>
          </p:cNvPr>
          <p:cNvSpPr>
            <a:spLocks noGrp="1"/>
          </p:cNvSpPr>
          <p:nvPr>
            <p:ph type="title"/>
          </p:nvPr>
        </p:nvSpPr>
        <p:spPr>
          <a:xfrm>
            <a:off x="323850" y="719138"/>
            <a:ext cx="8509000" cy="925512"/>
          </a:xfrm>
        </p:spPr>
        <p:txBody>
          <a:bodyPr>
            <a:normAutofit/>
          </a:bodyPr>
          <a:lstStyle/>
          <a:p>
            <a:r>
              <a:rPr lang="en-US" dirty="0"/>
              <a:t>Standardized Scores (2016)</a:t>
            </a:r>
          </a:p>
        </p:txBody>
      </p:sp>
    </p:spTree>
    <p:extLst>
      <p:ext uri="{BB962C8B-B14F-4D97-AF65-F5344CB8AC3E}">
        <p14:creationId xmlns:p14="http://schemas.microsoft.com/office/powerpoint/2010/main" val="279561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6CEEC9C7-A0F8-4E94-A5F9-84E5D509CBFB}"/>
              </a:ext>
            </a:extLst>
          </p:cNvPr>
          <p:cNvPicPr>
            <a:picLocks noGrp="1" noChangeAspect="1"/>
          </p:cNvPicPr>
          <p:nvPr>
            <p:ph idx="1"/>
          </p:nvPr>
        </p:nvPicPr>
        <p:blipFill>
          <a:blip r:embed="rId3"/>
          <a:stretch>
            <a:fillRect/>
          </a:stretch>
        </p:blipFill>
        <p:spPr>
          <a:xfrm>
            <a:off x="1460631" y="2009775"/>
            <a:ext cx="6235437" cy="4286250"/>
          </a:xfrm>
        </p:spPr>
      </p:pic>
      <p:sp>
        <p:nvSpPr>
          <p:cNvPr id="5" name="Title 1">
            <a:extLst>
              <a:ext uri="{FF2B5EF4-FFF2-40B4-BE49-F238E27FC236}">
                <a16:creationId xmlns:a16="http://schemas.microsoft.com/office/drawing/2014/main" id="{6EA2A7B3-1BD1-4ACD-B9BB-B123AE08E550}"/>
              </a:ext>
            </a:extLst>
          </p:cNvPr>
          <p:cNvSpPr>
            <a:spLocks noGrp="1"/>
          </p:cNvSpPr>
          <p:nvPr>
            <p:ph type="title"/>
          </p:nvPr>
        </p:nvSpPr>
        <p:spPr>
          <a:xfrm>
            <a:off x="323850" y="719138"/>
            <a:ext cx="8509000" cy="925512"/>
          </a:xfrm>
        </p:spPr>
        <p:txBody>
          <a:bodyPr>
            <a:normAutofit/>
          </a:bodyPr>
          <a:lstStyle/>
          <a:p>
            <a:r>
              <a:rPr lang="en-US" dirty="0"/>
              <a:t>Standardized Scores (2017)</a:t>
            </a:r>
          </a:p>
        </p:txBody>
      </p:sp>
    </p:spTree>
    <p:extLst>
      <p:ext uri="{BB962C8B-B14F-4D97-AF65-F5344CB8AC3E}">
        <p14:creationId xmlns:p14="http://schemas.microsoft.com/office/powerpoint/2010/main" val="216365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10" name="Content Placeholder 9">
            <a:extLst>
              <a:ext uri="{FF2B5EF4-FFF2-40B4-BE49-F238E27FC236}">
                <a16:creationId xmlns:a16="http://schemas.microsoft.com/office/drawing/2014/main" id="{D4912C8E-3257-46FA-89F0-A902F56E078D}"/>
              </a:ext>
            </a:extLst>
          </p:cNvPr>
          <p:cNvPicPr>
            <a:picLocks noGrp="1" noChangeAspect="1"/>
          </p:cNvPicPr>
          <p:nvPr>
            <p:ph idx="1"/>
          </p:nvPr>
        </p:nvPicPr>
        <p:blipFill>
          <a:blip r:embed="rId3"/>
          <a:stretch>
            <a:fillRect/>
          </a:stretch>
        </p:blipFill>
        <p:spPr>
          <a:xfrm>
            <a:off x="1461746" y="2009775"/>
            <a:ext cx="6233207" cy="4286250"/>
          </a:xfrm>
        </p:spPr>
      </p:pic>
      <p:sp>
        <p:nvSpPr>
          <p:cNvPr id="6" name="Title 1">
            <a:extLst>
              <a:ext uri="{FF2B5EF4-FFF2-40B4-BE49-F238E27FC236}">
                <a16:creationId xmlns:a16="http://schemas.microsoft.com/office/drawing/2014/main" id="{29E2120F-E39D-4F1D-A99D-7D327BF3048D}"/>
              </a:ext>
            </a:extLst>
          </p:cNvPr>
          <p:cNvSpPr>
            <a:spLocks noGrp="1"/>
          </p:cNvSpPr>
          <p:nvPr>
            <p:ph type="title"/>
          </p:nvPr>
        </p:nvSpPr>
        <p:spPr>
          <a:xfrm>
            <a:off x="323850" y="719138"/>
            <a:ext cx="8509000" cy="925512"/>
          </a:xfrm>
        </p:spPr>
        <p:txBody>
          <a:bodyPr>
            <a:normAutofit/>
          </a:bodyPr>
          <a:lstStyle/>
          <a:p>
            <a:r>
              <a:rPr lang="en-US" dirty="0"/>
              <a:t>Standardized Scores (2018)</a:t>
            </a:r>
          </a:p>
        </p:txBody>
      </p:sp>
    </p:spTree>
    <p:extLst>
      <p:ext uri="{BB962C8B-B14F-4D97-AF65-F5344CB8AC3E}">
        <p14:creationId xmlns:p14="http://schemas.microsoft.com/office/powerpoint/2010/main" val="3565883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Per-capita Dispensing (2015)</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7AA326D2-F7FD-4881-A216-4CFDCEFFF5B0}"/>
              </a:ext>
            </a:extLst>
          </p:cNvPr>
          <p:cNvPicPr>
            <a:picLocks noGrp="1" noChangeAspect="1"/>
          </p:cNvPicPr>
          <p:nvPr>
            <p:ph idx="1"/>
          </p:nvPr>
        </p:nvPicPr>
        <p:blipFill>
          <a:blip r:embed="rId3"/>
          <a:stretch>
            <a:fillRect/>
          </a:stretch>
        </p:blipFill>
        <p:spPr>
          <a:xfrm>
            <a:off x="1113859" y="2009775"/>
            <a:ext cx="6928982" cy="4286250"/>
          </a:xfrm>
        </p:spPr>
      </p:pic>
    </p:spTree>
    <p:extLst>
      <p:ext uri="{BB962C8B-B14F-4D97-AF65-F5344CB8AC3E}">
        <p14:creationId xmlns:p14="http://schemas.microsoft.com/office/powerpoint/2010/main" val="2994436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Per-capita Dispensing (2016)</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FB8A971D-D23F-4D46-81B8-56983F281B83}"/>
              </a:ext>
            </a:extLst>
          </p:cNvPr>
          <p:cNvPicPr>
            <a:picLocks noGrp="1" noChangeAspect="1"/>
          </p:cNvPicPr>
          <p:nvPr>
            <p:ph idx="1"/>
          </p:nvPr>
        </p:nvPicPr>
        <p:blipFill>
          <a:blip r:embed="rId3"/>
          <a:stretch>
            <a:fillRect/>
          </a:stretch>
        </p:blipFill>
        <p:spPr>
          <a:xfrm>
            <a:off x="1100568" y="2009775"/>
            <a:ext cx="6955564" cy="4286250"/>
          </a:xfrm>
        </p:spPr>
      </p:pic>
    </p:spTree>
    <p:extLst>
      <p:ext uri="{BB962C8B-B14F-4D97-AF65-F5344CB8AC3E}">
        <p14:creationId xmlns:p14="http://schemas.microsoft.com/office/powerpoint/2010/main" val="2526815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Per-capita Dispensing (2017)</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0A79CDAF-6B88-494B-8A44-92B8E9D48EAF}"/>
              </a:ext>
            </a:extLst>
          </p:cNvPr>
          <p:cNvPicPr>
            <a:picLocks noGrp="1" noChangeAspect="1"/>
          </p:cNvPicPr>
          <p:nvPr>
            <p:ph idx="1"/>
          </p:nvPr>
        </p:nvPicPr>
        <p:blipFill>
          <a:blip r:embed="rId3"/>
          <a:stretch>
            <a:fillRect/>
          </a:stretch>
        </p:blipFill>
        <p:spPr>
          <a:xfrm>
            <a:off x="1095087" y="2009775"/>
            <a:ext cx="6966526" cy="4286250"/>
          </a:xfrm>
        </p:spPr>
      </p:pic>
    </p:spTree>
    <p:extLst>
      <p:ext uri="{BB962C8B-B14F-4D97-AF65-F5344CB8AC3E}">
        <p14:creationId xmlns:p14="http://schemas.microsoft.com/office/powerpoint/2010/main" val="342581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Per-capita Dispensing (2018)</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7" name="Content Placeholder 6">
            <a:extLst>
              <a:ext uri="{FF2B5EF4-FFF2-40B4-BE49-F238E27FC236}">
                <a16:creationId xmlns:a16="http://schemas.microsoft.com/office/drawing/2014/main" id="{02C5619A-EC7D-4833-B74A-CF5A6445AD7C}"/>
              </a:ext>
            </a:extLst>
          </p:cNvPr>
          <p:cNvPicPr>
            <a:picLocks noGrp="1" noChangeAspect="1"/>
          </p:cNvPicPr>
          <p:nvPr>
            <p:ph idx="1"/>
          </p:nvPr>
        </p:nvPicPr>
        <p:blipFill>
          <a:blip r:embed="rId3"/>
          <a:stretch>
            <a:fillRect/>
          </a:stretch>
        </p:blipFill>
        <p:spPr>
          <a:xfrm>
            <a:off x="1293867" y="2009775"/>
            <a:ext cx="6568965" cy="4286250"/>
          </a:xfrm>
        </p:spPr>
      </p:pic>
    </p:spTree>
    <p:extLst>
      <p:ext uri="{BB962C8B-B14F-4D97-AF65-F5344CB8AC3E}">
        <p14:creationId xmlns:p14="http://schemas.microsoft.com/office/powerpoint/2010/main" val="227587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solidFill>
                  <a:schemeClr val="tx2">
                    <a:lumMod val="75000"/>
                  </a:schemeClr>
                </a:solidFill>
                <a:cs typeface="Times" panose="02020603050405020304" pitchFamily="18" charset="0"/>
              </a:rPr>
              <a:t>Disclaimer</a:t>
            </a:r>
            <a:endParaRPr lang="en-US" dirty="0">
              <a:solidFill>
                <a:schemeClr val="tx2">
                  <a:lumMod val="75000"/>
                </a:schemeClr>
              </a:solidFill>
            </a:endParaRPr>
          </a:p>
        </p:txBody>
      </p:sp>
      <p:sp>
        <p:nvSpPr>
          <p:cNvPr id="3" name="Content Placeholder 2"/>
          <p:cNvSpPr>
            <a:spLocks noGrp="1"/>
          </p:cNvSpPr>
          <p:nvPr>
            <p:ph idx="1"/>
          </p:nvPr>
        </p:nvSpPr>
        <p:spPr>
          <a:xfrm>
            <a:off x="323850" y="2746963"/>
            <a:ext cx="8509103" cy="3637962"/>
          </a:xfrm>
        </p:spPr>
        <p:txBody>
          <a:bodyPr>
            <a:normAutofit/>
          </a:bodyPr>
          <a:lstStyle/>
          <a:p>
            <a:pPr marL="0" indent="0" algn="ctr">
              <a:buNone/>
            </a:pPr>
            <a:r>
              <a:rPr lang="en-US" dirty="0">
                <a:solidFill>
                  <a:schemeClr val="tx2">
                    <a:lumMod val="75000"/>
                  </a:schemeClr>
                </a:solidFill>
              </a:rPr>
              <a:t>This presentation reflects the views of the authors and should not be construed to represent FDA’s views or policies. </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4205175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Bivariate Choropleth (2018)</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292890E9-C20E-4DD7-8E48-03FA82FE5322}"/>
              </a:ext>
            </a:extLst>
          </p:cNvPr>
          <p:cNvPicPr>
            <a:picLocks noGrp="1" noChangeAspect="1"/>
          </p:cNvPicPr>
          <p:nvPr>
            <p:ph idx="1"/>
          </p:nvPr>
        </p:nvPicPr>
        <p:blipFill>
          <a:blip r:embed="rId3"/>
          <a:stretch>
            <a:fillRect/>
          </a:stretch>
        </p:blipFill>
        <p:spPr>
          <a:xfrm>
            <a:off x="1261213" y="2009775"/>
            <a:ext cx="6634273" cy="4286250"/>
          </a:xfrm>
        </p:spPr>
      </p:pic>
    </p:spTree>
    <p:extLst>
      <p:ext uri="{BB962C8B-B14F-4D97-AF65-F5344CB8AC3E}">
        <p14:creationId xmlns:p14="http://schemas.microsoft.com/office/powerpoint/2010/main" val="745037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Bivariate Choropleth (2018)</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7" name="Content Placeholder 6">
            <a:extLst>
              <a:ext uri="{FF2B5EF4-FFF2-40B4-BE49-F238E27FC236}">
                <a16:creationId xmlns:a16="http://schemas.microsoft.com/office/drawing/2014/main" id="{D0290596-3A2B-4B90-93AC-8D155BD767B0}"/>
              </a:ext>
            </a:extLst>
          </p:cNvPr>
          <p:cNvPicPr>
            <a:picLocks noGrp="1" noChangeAspect="1"/>
          </p:cNvPicPr>
          <p:nvPr>
            <p:ph idx="1"/>
          </p:nvPr>
        </p:nvPicPr>
        <p:blipFill>
          <a:blip r:embed="rId3"/>
          <a:stretch>
            <a:fillRect/>
          </a:stretch>
        </p:blipFill>
        <p:spPr>
          <a:xfrm>
            <a:off x="1262728" y="2009775"/>
            <a:ext cx="6631243" cy="4286250"/>
          </a:xfrm>
        </p:spPr>
      </p:pic>
    </p:spTree>
    <p:extLst>
      <p:ext uri="{BB962C8B-B14F-4D97-AF65-F5344CB8AC3E}">
        <p14:creationId xmlns:p14="http://schemas.microsoft.com/office/powerpoint/2010/main" val="2004214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Bivariate Choropleth (2018)</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3ECB1858-D5AD-4F27-B2EF-01E92DE0F1C0}"/>
              </a:ext>
            </a:extLst>
          </p:cNvPr>
          <p:cNvPicPr>
            <a:picLocks noGrp="1" noChangeAspect="1"/>
          </p:cNvPicPr>
          <p:nvPr>
            <p:ph idx="1"/>
          </p:nvPr>
        </p:nvPicPr>
        <p:blipFill>
          <a:blip r:embed="rId3"/>
          <a:stretch>
            <a:fillRect/>
          </a:stretch>
        </p:blipFill>
        <p:spPr>
          <a:xfrm>
            <a:off x="1266751" y="2009775"/>
            <a:ext cx="6623197" cy="4286250"/>
          </a:xfrm>
        </p:spPr>
      </p:pic>
    </p:spTree>
    <p:extLst>
      <p:ext uri="{BB962C8B-B14F-4D97-AF65-F5344CB8AC3E}">
        <p14:creationId xmlns:p14="http://schemas.microsoft.com/office/powerpoint/2010/main" val="39646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Bivariate Choropleth (2018)</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A269981B-87B4-483B-9E05-E88C35BDBD71}"/>
              </a:ext>
            </a:extLst>
          </p:cNvPr>
          <p:cNvPicPr>
            <a:picLocks noGrp="1" noChangeAspect="1"/>
          </p:cNvPicPr>
          <p:nvPr>
            <p:ph idx="1"/>
          </p:nvPr>
        </p:nvPicPr>
        <p:blipFill>
          <a:blip r:embed="rId3"/>
          <a:stretch>
            <a:fillRect/>
          </a:stretch>
        </p:blipFill>
        <p:spPr>
          <a:xfrm>
            <a:off x="1254149" y="2009775"/>
            <a:ext cx="6648401" cy="4286250"/>
          </a:xfrm>
        </p:spPr>
      </p:pic>
    </p:spTree>
    <p:extLst>
      <p:ext uri="{BB962C8B-B14F-4D97-AF65-F5344CB8AC3E}">
        <p14:creationId xmlns:p14="http://schemas.microsoft.com/office/powerpoint/2010/main" val="3970379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78727"/>
            <a:ext cx="8229600" cy="114300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3" name="Content Placeholder 2"/>
          <p:cNvSpPr>
            <a:spLocks noGrp="1"/>
          </p:cNvSpPr>
          <p:nvPr>
            <p:ph sz="half" idx="1"/>
          </p:nvPr>
        </p:nvSpPr>
        <p:spPr>
          <a:xfrm>
            <a:off x="457200" y="2074985"/>
            <a:ext cx="3540369" cy="4051178"/>
          </a:xfrm>
        </p:spPr>
        <p:txBody>
          <a:bodyPr>
            <a:normAutofit fontScale="92500" lnSpcReduction="10000"/>
          </a:bodyPr>
          <a:lstStyle/>
          <a:p>
            <a:pPr>
              <a:spcBef>
                <a:spcPts val="600"/>
              </a:spcBef>
              <a:spcAft>
                <a:spcPts val="600"/>
              </a:spcAft>
              <a:buFont typeface="Arial" panose="020B0604020202020204" pitchFamily="34" charset="0"/>
              <a:buChar char="•"/>
            </a:pPr>
            <a:r>
              <a:rPr lang="en-US" dirty="0">
                <a:cs typeface="Times" panose="02020603050405020304" pitchFamily="18" charset="0"/>
              </a:rPr>
              <a:t>The prescription drug dispensing data are available at core-based statistical areas (CBSA).</a:t>
            </a:r>
          </a:p>
          <a:p>
            <a:pPr>
              <a:spcBef>
                <a:spcPts val="600"/>
              </a:spcBef>
              <a:spcAft>
                <a:spcPts val="600"/>
              </a:spcAft>
              <a:buFont typeface="Arial" panose="020B0604020202020204" pitchFamily="34" charset="0"/>
              <a:buChar char="•"/>
            </a:pPr>
            <a:r>
              <a:rPr lang="en-US" dirty="0">
                <a:cs typeface="Times" panose="02020603050405020304" pitchFamily="18" charset="0"/>
              </a:rPr>
              <a:t>There are 929 CBSAs in the United States (~94% of pop.)</a:t>
            </a:r>
          </a:p>
          <a:p>
            <a:endParaRPr lang="en-US" dirty="0"/>
          </a:p>
        </p:txBody>
      </p:sp>
      <p:sp>
        <p:nvSpPr>
          <p:cNvPr id="5" name="Footer Placeholder 4"/>
          <p:cNvSpPr>
            <a:spLocks noGrp="1"/>
          </p:cNvSpPr>
          <p:nvPr>
            <p:ph type="ftr" sz="quarter" idx="11"/>
          </p:nvPr>
        </p:nvSpPr>
        <p:spPr/>
        <p:txBody>
          <a:bodyPr/>
          <a:lstStyle/>
          <a:p>
            <a:pPr algn="l"/>
            <a:r>
              <a:rPr lang="en-US" b="1" dirty="0">
                <a:solidFill>
                  <a:schemeClr val="tx2">
                    <a:lumMod val="60000"/>
                    <a:lumOff val="40000"/>
                  </a:schemeClr>
                </a:solidFill>
                <a:latin typeface="Helvetica"/>
                <a:cs typeface="Helvetica"/>
              </a:rPr>
              <a:t>www.fda.gov</a:t>
            </a:r>
          </a:p>
        </p:txBody>
      </p:sp>
      <p:pic>
        <p:nvPicPr>
          <p:cNvPr id="6" name="Content Placeholder 5" descr="A picture containing text, map&#10;&#10;Description generated with very high confidence">
            <a:extLst>
              <a:ext uri="{FF2B5EF4-FFF2-40B4-BE49-F238E27FC236}">
                <a16:creationId xmlns:a16="http://schemas.microsoft.com/office/drawing/2014/main" id="{F4688C87-BB67-4743-9F0F-1252FA4E6C7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20827" y="2074984"/>
            <a:ext cx="5000521" cy="3176954"/>
          </a:xfrm>
          <a:prstGeom prst="rect">
            <a:avLst/>
          </a:prstGeom>
        </p:spPr>
      </p:pic>
      <p:sp>
        <p:nvSpPr>
          <p:cNvPr id="7" name="Footer Placeholder 4">
            <a:extLst>
              <a:ext uri="{FF2B5EF4-FFF2-40B4-BE49-F238E27FC236}">
                <a16:creationId xmlns:a16="http://schemas.microsoft.com/office/drawing/2014/main" id="{E5F93955-F8D1-4684-9091-A2831751A8BC}"/>
              </a:ext>
            </a:extLst>
          </p:cNvPr>
          <p:cNvSpPr txBox="1">
            <a:spLocks/>
          </p:cNvSpPr>
          <p:nvPr/>
        </p:nvSpPr>
        <p:spPr>
          <a:xfrm>
            <a:off x="3915517" y="5247783"/>
            <a:ext cx="28956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b="1" dirty="0">
                <a:solidFill>
                  <a:schemeClr val="tx2">
                    <a:lumMod val="60000"/>
                    <a:lumOff val="40000"/>
                  </a:schemeClr>
                </a:solidFill>
                <a:latin typeface="Helvetica"/>
                <a:cs typeface="Helvetica"/>
              </a:rPr>
              <a:t>Source: US Census</a:t>
            </a:r>
          </a:p>
        </p:txBody>
      </p:sp>
    </p:spTree>
    <p:extLst>
      <p:ext uri="{BB962C8B-B14F-4D97-AF65-F5344CB8AC3E}">
        <p14:creationId xmlns:p14="http://schemas.microsoft.com/office/powerpoint/2010/main" val="1154595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Hotspot identification can be useful to point areas with potential prescription drug abuse or limited access.</a:t>
            </a:r>
          </a:p>
          <a:p>
            <a:pPr>
              <a:spcBef>
                <a:spcPts val="600"/>
              </a:spcBef>
              <a:spcAft>
                <a:spcPts val="600"/>
              </a:spcAft>
              <a:buFont typeface="Arial" panose="020B0604020202020204" pitchFamily="34" charset="0"/>
              <a:buChar char="•"/>
            </a:pPr>
            <a:r>
              <a:rPr lang="en-US" sz="2500" dirty="0">
                <a:cs typeface="Times" panose="02020603050405020304" pitchFamily="18" charset="0"/>
              </a:rPr>
              <a:t>Visual examination of small geographical areas can be a challenge.</a:t>
            </a:r>
          </a:p>
          <a:p>
            <a:pPr>
              <a:spcBef>
                <a:spcPts val="600"/>
              </a:spcBef>
              <a:spcAft>
                <a:spcPts val="600"/>
              </a:spcAft>
              <a:buFont typeface="Arial" panose="020B0604020202020204" pitchFamily="34" charset="0"/>
              <a:buChar char="•"/>
            </a:pPr>
            <a:r>
              <a:rPr lang="en-US" sz="2500" dirty="0">
                <a:cs typeface="Times" panose="02020603050405020304" pitchFamily="18" charset="0"/>
              </a:rPr>
              <a:t>We introduce a two-step procedure to: </a:t>
            </a:r>
          </a:p>
          <a:p>
            <a:pPr marL="914400" lvl="1" indent="-457200">
              <a:spcBef>
                <a:spcPts val="600"/>
              </a:spcBef>
              <a:spcAft>
                <a:spcPts val="600"/>
              </a:spcAft>
              <a:buFont typeface="+mj-lt"/>
              <a:buAutoNum type="arabicParenR"/>
            </a:pPr>
            <a:r>
              <a:rPr lang="en-US" sz="2100" dirty="0">
                <a:cs typeface="Times" panose="02020603050405020304" pitchFamily="18" charset="0"/>
              </a:rPr>
              <a:t>Identify geographic areas that had significant change over time in prescription drug dispensing, and</a:t>
            </a:r>
          </a:p>
          <a:p>
            <a:pPr marL="914400" lvl="1" indent="-457200">
              <a:spcBef>
                <a:spcPts val="600"/>
              </a:spcBef>
              <a:spcAft>
                <a:spcPts val="600"/>
              </a:spcAft>
              <a:buFont typeface="+mj-lt"/>
              <a:buAutoNum type="arabicParenR"/>
            </a:pPr>
            <a:r>
              <a:rPr lang="en-US" sz="2100" dirty="0">
                <a:cs typeface="Times" panose="02020603050405020304" pitchFamily="18" charset="0"/>
              </a:rPr>
              <a:t>Characterize clusters of geographic areas that share similar temporal change patterns.</a:t>
            </a:r>
          </a:p>
        </p:txBody>
      </p:sp>
    </p:spTree>
    <p:extLst>
      <p:ext uri="{BB962C8B-B14F-4D97-AF65-F5344CB8AC3E}">
        <p14:creationId xmlns:p14="http://schemas.microsoft.com/office/powerpoint/2010/main" val="556118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12" name="Content Placeholder 11">
            <a:extLst>
              <a:ext uri="{FF2B5EF4-FFF2-40B4-BE49-F238E27FC236}">
                <a16:creationId xmlns:a16="http://schemas.microsoft.com/office/drawing/2014/main" id="{B8F6A440-8109-49A4-BCEB-DDD327A90FDF}"/>
              </a:ext>
            </a:extLst>
          </p:cNvPr>
          <p:cNvPicPr>
            <a:picLocks noGrp="1" noChangeAspect="1"/>
          </p:cNvPicPr>
          <p:nvPr>
            <p:ph idx="1"/>
          </p:nvPr>
        </p:nvPicPr>
        <p:blipFill>
          <a:blip r:embed="rId3"/>
          <a:stretch>
            <a:fillRect/>
          </a:stretch>
        </p:blipFill>
        <p:spPr>
          <a:xfrm>
            <a:off x="1786465" y="2009775"/>
            <a:ext cx="5583769" cy="4286250"/>
          </a:xfrm>
        </p:spPr>
      </p:pic>
    </p:spTree>
    <p:extLst>
      <p:ext uri="{BB962C8B-B14F-4D97-AF65-F5344CB8AC3E}">
        <p14:creationId xmlns:p14="http://schemas.microsoft.com/office/powerpoint/2010/main" val="1905435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369" y="970810"/>
            <a:ext cx="8720064" cy="926020"/>
          </a:xfrm>
        </p:spPr>
        <p:txBody>
          <a:bodyPr>
            <a:normAutofit/>
          </a:bodyPr>
          <a:lstStyle/>
          <a:p>
            <a:r>
              <a:rPr lang="en-US" sz="3500" dirty="0">
                <a:cs typeface="Times" panose="02020603050405020304" pitchFamily="18" charset="0"/>
              </a:rPr>
              <a:t>Step 1: Identifying Areas with Change</a:t>
            </a:r>
            <a:endParaRPr lang="en-US" sz="3500"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fontScale="92500" lnSpcReduction="20000"/>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We assume that observed monthly per capita dispensing data are discrete observations from a smooth function </a:t>
                </a:r>
                <a14:m>
                  <m:oMath xmlns:m="http://schemas.openxmlformats.org/officeDocument/2006/math">
                    <m:sSub>
                      <m:sSubPr>
                        <m:ctrlPr>
                          <a:rPr lang="en-US" sz="2500" i="1">
                            <a:latin typeface="Cambria Math" panose="02040503050406030204" pitchFamily="18" charset="0"/>
                            <a:cs typeface="Times" panose="02020603050405020304" pitchFamily="18" charset="0"/>
                          </a:rPr>
                        </m:ctrlPr>
                      </m:sSubPr>
                      <m:e>
                        <m:r>
                          <a:rPr lang="en-US" sz="2500" i="1">
                            <a:latin typeface="Cambria Math" panose="02040503050406030204" pitchFamily="18" charset="0"/>
                            <a:cs typeface="Times" panose="02020603050405020304" pitchFamily="18" charset="0"/>
                          </a:rPr>
                          <m:t>𝑋</m:t>
                        </m:r>
                      </m:e>
                      <m:sub>
                        <m:r>
                          <a:rPr lang="en-US" sz="2500" i="1">
                            <a:latin typeface="Cambria Math" panose="02040503050406030204" pitchFamily="18" charset="0"/>
                            <a:cs typeface="Times" panose="02020603050405020304" pitchFamily="18" charset="0"/>
                          </a:rPr>
                          <m:t>𝑖</m:t>
                        </m:r>
                      </m:sub>
                    </m:sSub>
                    <m:r>
                      <a:rPr lang="en-US" sz="2500" i="1">
                        <a:latin typeface="Cambria Math" panose="02040503050406030204" pitchFamily="18" charset="0"/>
                        <a:cs typeface="Times" panose="02020603050405020304" pitchFamily="18" charset="0"/>
                      </a:rPr>
                      <m:t>(</m:t>
                    </m:r>
                    <m:r>
                      <a:rPr lang="en-US" sz="2500" i="1">
                        <a:latin typeface="Cambria Math" panose="02040503050406030204" pitchFamily="18" charset="0"/>
                        <a:cs typeface="Times" panose="02020603050405020304" pitchFamily="18" charset="0"/>
                      </a:rPr>
                      <m:t>𝑡</m:t>
                    </m:r>
                    <m:r>
                      <a:rPr lang="en-US" sz="2500" i="1">
                        <a:latin typeface="Cambria Math" panose="02040503050406030204" pitchFamily="18" charset="0"/>
                        <a:cs typeface="Times" panose="02020603050405020304" pitchFamily="18" charset="0"/>
                      </a:rPr>
                      <m:t>)</m:t>
                    </m:r>
                  </m:oMath>
                </a14:m>
                <a:endParaRPr lang="en-US" sz="2100" dirty="0">
                  <a:cs typeface="Times" panose="02020603050405020304" pitchFamily="18" charset="0"/>
                </a:endParaRPr>
              </a:p>
              <a:p>
                <a:pPr>
                  <a:spcBef>
                    <a:spcPts val="600"/>
                  </a:spcBef>
                  <a:spcAft>
                    <a:spcPts val="600"/>
                  </a:spcAft>
                  <a:buFont typeface="Arial" panose="020B0604020202020204" pitchFamily="34" charset="0"/>
                  <a:buChar char="•"/>
                </a:pPr>
                <a:r>
                  <a:rPr lang="en-US" sz="2500" dirty="0">
                    <a:cs typeface="Times" panose="02020603050405020304" pitchFamily="18" charset="0"/>
                  </a:rPr>
                  <a:t>Using spline smoothing method to the data, we obtain estimate</a:t>
                </a:r>
                <a14:m>
                  <m:oMath xmlns:m="http://schemas.openxmlformats.org/officeDocument/2006/math">
                    <m:sSub>
                      <m:sSubPr>
                        <m:ctrlPr>
                          <a:rPr lang="en-US" sz="2500" i="1">
                            <a:latin typeface="Cambria Math" panose="02040503050406030204" pitchFamily="18" charset="0"/>
                            <a:cs typeface="Times" panose="02020603050405020304" pitchFamily="18" charset="0"/>
                          </a:rPr>
                        </m:ctrlPr>
                      </m:sSubPr>
                      <m:e>
                        <m:r>
                          <a:rPr lang="en-US" sz="2500" b="0" i="1" smtClean="0">
                            <a:latin typeface="Cambria Math" panose="02040503050406030204" pitchFamily="18" charset="0"/>
                            <a:cs typeface="Times" panose="02020603050405020304" pitchFamily="18" charset="0"/>
                          </a:rPr>
                          <m:t> </m:t>
                        </m:r>
                        <m:acc>
                          <m:accPr>
                            <m:chr m:val="̂"/>
                            <m:ctrlPr>
                              <a:rPr lang="en-US" sz="2500" i="1">
                                <a:latin typeface="Cambria Math" panose="02040503050406030204" pitchFamily="18" charset="0"/>
                                <a:cs typeface="Times" panose="02020603050405020304" pitchFamily="18" charset="0"/>
                              </a:rPr>
                            </m:ctrlPr>
                          </m:accPr>
                          <m:e>
                            <m:r>
                              <a:rPr lang="en-US" sz="2500" i="1">
                                <a:latin typeface="Cambria Math" panose="02040503050406030204" pitchFamily="18" charset="0"/>
                                <a:cs typeface="Times" panose="02020603050405020304" pitchFamily="18" charset="0"/>
                              </a:rPr>
                              <m:t>𝑋</m:t>
                            </m:r>
                          </m:e>
                        </m:acc>
                      </m:e>
                      <m:sub>
                        <m:r>
                          <a:rPr lang="en-US" sz="2500" i="1">
                            <a:latin typeface="Cambria Math" panose="02040503050406030204" pitchFamily="18" charset="0"/>
                            <a:cs typeface="Times" panose="02020603050405020304" pitchFamily="18" charset="0"/>
                          </a:rPr>
                          <m:t>𝑖</m:t>
                        </m:r>
                      </m:sub>
                    </m:sSub>
                  </m:oMath>
                </a14:m>
                <a:endParaRPr lang="en-US" sz="2500" dirty="0">
                  <a:cs typeface="Times" panose="02020603050405020304" pitchFamily="18" charset="0"/>
                </a:endParaRPr>
              </a:p>
              <a:p>
                <a:pPr>
                  <a:spcBef>
                    <a:spcPts val="600"/>
                  </a:spcBef>
                  <a:spcAft>
                    <a:spcPts val="600"/>
                  </a:spcAft>
                  <a:buFont typeface="Arial" panose="020B0604020202020204" pitchFamily="34" charset="0"/>
                  <a:buChar char="•"/>
                </a:pPr>
                <a:r>
                  <a:rPr lang="en-US" sz="2500" dirty="0">
                    <a:cs typeface="Times" panose="02020603050405020304" pitchFamily="18" charset="0"/>
                  </a:rPr>
                  <a:t>We identify subset of geographic locations that change significantly with respect to time using hypothesis:</a:t>
                </a:r>
              </a:p>
              <a:p>
                <a:pPr marL="0" indent="0" algn="ctr">
                  <a:spcBef>
                    <a:spcPts val="600"/>
                  </a:spcBef>
                  <a:spcAft>
                    <a:spcPts val="600"/>
                  </a:spcAft>
                  <a:buNone/>
                </a:pPr>
                <a14:m>
                  <m:oMath xmlns:m="http://schemas.openxmlformats.org/officeDocument/2006/math">
                    <m:sSub>
                      <m:sSubPr>
                        <m:ctrlPr>
                          <a:rPr lang="en-US" sz="2500" i="1">
                            <a:latin typeface="Cambria Math" panose="02040503050406030204" pitchFamily="18" charset="0"/>
                            <a:cs typeface="Times" panose="02020603050405020304" pitchFamily="18" charset="0"/>
                          </a:rPr>
                        </m:ctrlPr>
                      </m:sSubPr>
                      <m:e>
                        <m:r>
                          <a:rPr lang="en-US" sz="2500" i="1">
                            <a:latin typeface="Cambria Math" panose="02040503050406030204" pitchFamily="18" charset="0"/>
                            <a:cs typeface="Times" panose="02020603050405020304" pitchFamily="18" charset="0"/>
                          </a:rPr>
                          <m:t>𝐻</m:t>
                        </m:r>
                      </m:e>
                      <m:sub>
                        <m:r>
                          <a:rPr lang="en-US" sz="2500" i="1">
                            <a:latin typeface="Cambria Math" panose="02040503050406030204" pitchFamily="18" charset="0"/>
                            <a:cs typeface="Times" panose="02020603050405020304" pitchFamily="18" charset="0"/>
                          </a:rPr>
                          <m:t>0</m:t>
                        </m:r>
                      </m:sub>
                    </m:sSub>
                    <m:r>
                      <a:rPr lang="en-US" sz="2500" i="1">
                        <a:latin typeface="Cambria Math" panose="02040503050406030204" pitchFamily="18" charset="0"/>
                        <a:cs typeface="Times" panose="02020603050405020304" pitchFamily="18" charset="0"/>
                      </a:rPr>
                      <m:t>:</m:t>
                    </m:r>
                    <m:sSub>
                      <m:sSubPr>
                        <m:ctrlPr>
                          <a:rPr lang="en-US" sz="2500" i="1">
                            <a:latin typeface="Cambria Math" panose="02040503050406030204" pitchFamily="18" charset="0"/>
                            <a:cs typeface="Times" panose="02020603050405020304" pitchFamily="18" charset="0"/>
                          </a:rPr>
                        </m:ctrlPr>
                      </m:sSubPr>
                      <m:e>
                        <m:acc>
                          <m:accPr>
                            <m:chr m:val="̂"/>
                            <m:ctrlPr>
                              <a:rPr lang="en-US" sz="2500" i="1" smtClean="0">
                                <a:latin typeface="Cambria Math" panose="02040503050406030204" pitchFamily="18" charset="0"/>
                                <a:cs typeface="Times" panose="02020603050405020304" pitchFamily="18" charset="0"/>
                              </a:rPr>
                            </m:ctrlPr>
                          </m:accPr>
                          <m:e>
                            <m:r>
                              <a:rPr lang="en-US" sz="2500" i="1">
                                <a:latin typeface="Cambria Math" panose="02040503050406030204" pitchFamily="18" charset="0"/>
                                <a:cs typeface="Times" panose="02020603050405020304" pitchFamily="18" charset="0"/>
                              </a:rPr>
                              <m:t>𝑋</m:t>
                            </m:r>
                          </m:e>
                        </m:acc>
                      </m:e>
                      <m:sub>
                        <m:r>
                          <a:rPr lang="en-US" sz="2500" i="1">
                            <a:latin typeface="Cambria Math" panose="02040503050406030204" pitchFamily="18" charset="0"/>
                            <a:cs typeface="Times" panose="02020603050405020304" pitchFamily="18" charset="0"/>
                          </a:rPr>
                          <m:t>𝑖</m:t>
                        </m:r>
                      </m:sub>
                    </m:sSub>
                    <m:d>
                      <m:dPr>
                        <m:ctrlPr>
                          <a:rPr lang="en-US" sz="2500" i="1">
                            <a:latin typeface="Cambria Math" panose="02040503050406030204" pitchFamily="18" charset="0"/>
                            <a:cs typeface="Times" panose="02020603050405020304" pitchFamily="18" charset="0"/>
                          </a:rPr>
                        </m:ctrlPr>
                      </m:dPr>
                      <m:e>
                        <m:r>
                          <a:rPr lang="en-US" sz="2500" i="1">
                            <a:latin typeface="Cambria Math" panose="02040503050406030204" pitchFamily="18" charset="0"/>
                            <a:cs typeface="Times" panose="02020603050405020304" pitchFamily="18" charset="0"/>
                          </a:rPr>
                          <m:t>𝑡</m:t>
                        </m:r>
                      </m:e>
                    </m:d>
                    <m:r>
                      <a:rPr lang="en-US" sz="2500" i="1">
                        <a:latin typeface="Cambria Math" panose="02040503050406030204" pitchFamily="18" charset="0"/>
                        <a:cs typeface="Times" panose="02020603050405020304" pitchFamily="18" charset="0"/>
                      </a:rPr>
                      <m:t>=0</m:t>
                    </m:r>
                  </m:oMath>
                </a14:m>
                <a:r>
                  <a:rPr lang="en-US" sz="2500" dirty="0">
                    <a:cs typeface="Times" panose="02020603050405020304" pitchFamily="18" charset="0"/>
                  </a:rPr>
                  <a:t>   vs.   </a:t>
                </a:r>
                <a14:m>
                  <m:oMath xmlns:m="http://schemas.openxmlformats.org/officeDocument/2006/math">
                    <m:sSub>
                      <m:sSubPr>
                        <m:ctrlPr>
                          <a:rPr lang="en-US" sz="2500" i="1">
                            <a:latin typeface="Cambria Math" panose="02040503050406030204" pitchFamily="18" charset="0"/>
                            <a:cs typeface="Times" panose="02020603050405020304" pitchFamily="18" charset="0"/>
                          </a:rPr>
                        </m:ctrlPr>
                      </m:sSubPr>
                      <m:e>
                        <m:r>
                          <a:rPr lang="en-US" sz="2500" i="1">
                            <a:latin typeface="Cambria Math" panose="02040503050406030204" pitchFamily="18" charset="0"/>
                            <a:cs typeface="Times" panose="02020603050405020304" pitchFamily="18" charset="0"/>
                          </a:rPr>
                          <m:t>𝐻</m:t>
                        </m:r>
                      </m:e>
                      <m:sub>
                        <m:r>
                          <a:rPr lang="en-US" sz="2500" i="1">
                            <a:latin typeface="Cambria Math" panose="02040503050406030204" pitchFamily="18" charset="0"/>
                            <a:cs typeface="Times" panose="02020603050405020304" pitchFamily="18" charset="0"/>
                          </a:rPr>
                          <m:t>𝑎</m:t>
                        </m:r>
                      </m:sub>
                    </m:sSub>
                    <m:r>
                      <a:rPr lang="en-US" sz="2500" i="1">
                        <a:latin typeface="Cambria Math" panose="02040503050406030204" pitchFamily="18" charset="0"/>
                        <a:cs typeface="Times" panose="02020603050405020304" pitchFamily="18" charset="0"/>
                      </a:rPr>
                      <m:t>:</m:t>
                    </m:r>
                    <m:sSub>
                      <m:sSubPr>
                        <m:ctrlPr>
                          <a:rPr lang="en-US" sz="2500" i="1">
                            <a:latin typeface="Cambria Math" panose="02040503050406030204" pitchFamily="18" charset="0"/>
                            <a:cs typeface="Times" panose="02020603050405020304" pitchFamily="18" charset="0"/>
                          </a:rPr>
                        </m:ctrlPr>
                      </m:sSubPr>
                      <m:e>
                        <m:acc>
                          <m:accPr>
                            <m:chr m:val="̂"/>
                            <m:ctrlPr>
                              <a:rPr lang="en-US" sz="2500" i="1">
                                <a:latin typeface="Cambria Math" panose="02040503050406030204" pitchFamily="18" charset="0"/>
                                <a:cs typeface="Times" panose="02020603050405020304" pitchFamily="18" charset="0"/>
                              </a:rPr>
                            </m:ctrlPr>
                          </m:accPr>
                          <m:e>
                            <m:r>
                              <a:rPr lang="en-US" sz="2500" i="1">
                                <a:latin typeface="Cambria Math" panose="02040503050406030204" pitchFamily="18" charset="0"/>
                                <a:cs typeface="Times" panose="02020603050405020304" pitchFamily="18" charset="0"/>
                              </a:rPr>
                              <m:t>𝑋</m:t>
                            </m:r>
                          </m:e>
                        </m:acc>
                      </m:e>
                      <m:sub>
                        <m:r>
                          <a:rPr lang="en-US" sz="2500" i="1">
                            <a:latin typeface="Cambria Math" panose="02040503050406030204" pitchFamily="18" charset="0"/>
                            <a:cs typeface="Times" panose="02020603050405020304" pitchFamily="18" charset="0"/>
                          </a:rPr>
                          <m:t>𝑖</m:t>
                        </m:r>
                      </m:sub>
                    </m:sSub>
                    <m:d>
                      <m:dPr>
                        <m:ctrlPr>
                          <a:rPr lang="en-US" sz="2500" i="1">
                            <a:latin typeface="Cambria Math" panose="02040503050406030204" pitchFamily="18" charset="0"/>
                            <a:cs typeface="Times" panose="02020603050405020304" pitchFamily="18" charset="0"/>
                          </a:rPr>
                        </m:ctrlPr>
                      </m:dPr>
                      <m:e>
                        <m:r>
                          <a:rPr lang="en-US" sz="2500" i="1">
                            <a:latin typeface="Cambria Math" panose="02040503050406030204" pitchFamily="18" charset="0"/>
                            <a:cs typeface="Times" panose="02020603050405020304" pitchFamily="18" charset="0"/>
                          </a:rPr>
                          <m:t>𝑡</m:t>
                        </m:r>
                      </m:e>
                    </m:d>
                    <m:r>
                      <a:rPr lang="en-US" sz="2500" i="1">
                        <a:latin typeface="Cambria Math" panose="02040503050406030204" pitchFamily="18" charset="0"/>
                        <a:ea typeface="Cambria Math" panose="02040503050406030204" pitchFamily="18" charset="0"/>
                        <a:cs typeface="Times" panose="02020603050405020304" pitchFamily="18" charset="0"/>
                      </a:rPr>
                      <m:t>≠</m:t>
                    </m:r>
                    <m:r>
                      <a:rPr lang="en-US" sz="2500" i="1">
                        <a:latin typeface="Cambria Math" panose="02040503050406030204" pitchFamily="18" charset="0"/>
                        <a:cs typeface="Times" panose="02020603050405020304" pitchFamily="18" charset="0"/>
                      </a:rPr>
                      <m:t>0</m:t>
                    </m:r>
                  </m:oMath>
                </a14:m>
                <a:r>
                  <a:rPr lang="en-US" sz="2500" dirty="0">
                    <a:cs typeface="Times" panose="02020603050405020304" pitchFamily="18" charset="0"/>
                  </a:rPr>
                  <a:t> </a:t>
                </a:r>
              </a:p>
              <a:p>
                <a:pPr>
                  <a:spcBef>
                    <a:spcPts val="600"/>
                  </a:spcBef>
                  <a:spcAft>
                    <a:spcPts val="600"/>
                  </a:spcAft>
                  <a:buFont typeface="Arial" panose="020B0604020202020204" pitchFamily="34" charset="0"/>
                  <a:buChar char="•"/>
                </a:pPr>
                <a:r>
                  <a:rPr lang="en-US" sz="2500" dirty="0">
                    <a:cs typeface="Times" panose="02020603050405020304" pitchFamily="18" charset="0"/>
                  </a:rPr>
                  <a:t>We use the conventional F-statistic to compared the null model to the alternative (Wu &amp; Wu, 2013).</a:t>
                </a:r>
              </a:p>
              <a:p>
                <a:pPr>
                  <a:spcBef>
                    <a:spcPts val="600"/>
                  </a:spcBef>
                  <a:spcAft>
                    <a:spcPts val="600"/>
                  </a:spcAft>
                  <a:buFont typeface="Arial" panose="020B0604020202020204" pitchFamily="34" charset="0"/>
                  <a:buChar char="•"/>
                </a:pPr>
                <a:r>
                  <a:rPr lang="en-US" sz="2500" dirty="0">
                    <a:cs typeface="Times" panose="02020603050405020304" pitchFamily="18" charset="0"/>
                  </a:rPr>
                  <a:t>P-values are obtained for each location using permutation test. FDR control using </a:t>
                </a:r>
                <a:r>
                  <a:rPr lang="en-US" sz="2500" dirty="0" err="1">
                    <a:cs typeface="Times" panose="02020603050405020304" pitchFamily="18" charset="0"/>
                  </a:rPr>
                  <a:t>Benjamini</a:t>
                </a:r>
                <a:r>
                  <a:rPr lang="en-US" sz="2500" dirty="0">
                    <a:cs typeface="Times" panose="02020603050405020304" pitchFamily="18" charset="0"/>
                  </a:rPr>
                  <a:t> and Hochberg method.</a:t>
                </a:r>
              </a:p>
            </p:txBody>
          </p:sp>
        </mc:Choice>
        <mc:Fallback xmlns="">
          <p:sp>
            <p:nvSpPr>
              <p:cNvPr id="6" name="Content Placeholder 5">
                <a:extLst>
                  <a:ext uri="{FF2B5EF4-FFF2-40B4-BE49-F238E27FC236}">
                    <a16:creationId xmlns:a16="http://schemas.microsoft.com/office/drawing/2014/main" id="{7D9816DB-75AF-4111-B342-40CAAA6CC06B}"/>
                  </a:ext>
                </a:extLst>
              </p:cNvPr>
              <p:cNvSpPr>
                <a:spLocks noGrp="1" noRot="1" noChangeAspect="1" noMove="1" noResize="1" noEditPoints="1" noAdjustHandles="1" noChangeArrowheads="1" noChangeShapeType="1" noTextEdit="1"/>
              </p:cNvSpPr>
              <p:nvPr>
                <p:ph idx="1"/>
              </p:nvPr>
            </p:nvSpPr>
            <p:spPr>
              <a:blipFill>
                <a:blip r:embed="rId3"/>
                <a:stretch>
                  <a:fillRect l="-860" t="-2845" r="-1791"/>
                </a:stretch>
              </a:blipFill>
            </p:spPr>
            <p:txBody>
              <a:bodyPr/>
              <a:lstStyle/>
              <a:p>
                <a:r>
                  <a:rPr lang="en-US">
                    <a:noFill/>
                  </a:rPr>
                  <a:t> </a:t>
                </a:r>
              </a:p>
            </p:txBody>
          </p:sp>
        </mc:Fallback>
      </mc:AlternateContent>
    </p:spTree>
    <p:extLst>
      <p:ext uri="{BB962C8B-B14F-4D97-AF65-F5344CB8AC3E}">
        <p14:creationId xmlns:p14="http://schemas.microsoft.com/office/powerpoint/2010/main" val="16009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09" y="989462"/>
            <a:ext cx="9223021" cy="926020"/>
          </a:xfrm>
        </p:spPr>
        <p:txBody>
          <a:bodyPr>
            <a:normAutofit/>
          </a:bodyPr>
          <a:lstStyle/>
          <a:p>
            <a:r>
              <a:rPr lang="en-US" sz="3500" dirty="0">
                <a:cs typeface="Times" panose="02020603050405020304" pitchFamily="18" charset="0"/>
              </a:rPr>
              <a:t>Step 2: Characterize Temporal Change</a:t>
            </a:r>
            <a:endParaRPr lang="en-US" sz="3500"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fontScale="92500"/>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Obtain clusters of geographic areas that share similar temporal change patterns using Iterative Hierarchical Clustering (IHC) algorithm (Carey et al., 2016)</a:t>
            </a:r>
          </a:p>
          <a:p>
            <a:pPr>
              <a:spcBef>
                <a:spcPts val="600"/>
              </a:spcBef>
              <a:spcAft>
                <a:spcPts val="600"/>
              </a:spcAft>
              <a:buFont typeface="Arial" panose="020B0604020202020204" pitchFamily="34" charset="0"/>
              <a:buChar char="•"/>
            </a:pPr>
            <a:r>
              <a:rPr lang="en-US" sz="2500" dirty="0">
                <a:cs typeface="Times" panose="02020603050405020304" pitchFamily="18" charset="0"/>
              </a:rPr>
              <a:t>IHC implements three steps:</a:t>
            </a:r>
          </a:p>
          <a:p>
            <a:pPr marL="914400" lvl="1" indent="-457200">
              <a:spcBef>
                <a:spcPts val="600"/>
              </a:spcBef>
              <a:spcAft>
                <a:spcPts val="600"/>
              </a:spcAft>
              <a:buFont typeface="+mj-lt"/>
              <a:buAutoNum type="arabicParenR"/>
            </a:pPr>
            <a:r>
              <a:rPr lang="en-US" sz="2100" dirty="0">
                <a:cs typeface="Times" panose="02020603050405020304" pitchFamily="18" charset="0"/>
              </a:rPr>
              <a:t>Initialization</a:t>
            </a:r>
          </a:p>
          <a:p>
            <a:pPr marL="1200150" lvl="2" indent="-342900">
              <a:spcBef>
                <a:spcPts val="600"/>
              </a:spcBef>
              <a:spcAft>
                <a:spcPts val="600"/>
              </a:spcAft>
              <a:buFont typeface="Arial" panose="020B0604020202020204" pitchFamily="34" charset="0"/>
              <a:buChar char="•"/>
            </a:pPr>
            <a:r>
              <a:rPr lang="en-US" sz="1900" dirty="0">
                <a:cs typeface="Times" panose="02020603050405020304" pitchFamily="18" charset="0"/>
              </a:rPr>
              <a:t> Determine initial cluster membership by Spearman correlation dist.</a:t>
            </a:r>
          </a:p>
          <a:p>
            <a:pPr marL="914400" lvl="1" indent="-457200">
              <a:spcBef>
                <a:spcPts val="600"/>
              </a:spcBef>
              <a:spcAft>
                <a:spcPts val="600"/>
              </a:spcAft>
              <a:buFont typeface="+mj-lt"/>
              <a:buAutoNum type="arabicParenR"/>
            </a:pPr>
            <a:r>
              <a:rPr lang="en-US" sz="2100" dirty="0">
                <a:cs typeface="Times" panose="02020603050405020304" pitchFamily="18" charset="0"/>
              </a:rPr>
              <a:t>Merging</a:t>
            </a:r>
          </a:p>
          <a:p>
            <a:pPr marL="1200150" lvl="2" indent="-342900">
              <a:spcBef>
                <a:spcPts val="600"/>
              </a:spcBef>
              <a:spcAft>
                <a:spcPts val="600"/>
              </a:spcAft>
              <a:buFont typeface="Arial" panose="020B0604020202020204" pitchFamily="34" charset="0"/>
              <a:buChar char="•"/>
            </a:pPr>
            <a:r>
              <a:rPr lang="en-US" sz="1900" dirty="0">
                <a:solidFill>
                  <a:srgbClr val="000000"/>
                </a:solidFill>
                <a:cs typeface="Times" panose="02020603050405020304" pitchFamily="18" charset="0"/>
              </a:rPr>
              <a:t>Re-assess and merge clusters by cluster centers</a:t>
            </a:r>
            <a:endParaRPr lang="en-US" sz="1900" dirty="0">
              <a:cs typeface="Times" panose="02020603050405020304" pitchFamily="18" charset="0"/>
            </a:endParaRPr>
          </a:p>
          <a:p>
            <a:pPr marL="914400" lvl="1" indent="-457200">
              <a:spcBef>
                <a:spcPts val="600"/>
              </a:spcBef>
              <a:spcAft>
                <a:spcPts val="600"/>
              </a:spcAft>
              <a:buFont typeface="+mj-lt"/>
              <a:buAutoNum type="arabicParenR"/>
            </a:pPr>
            <a:r>
              <a:rPr lang="en-US" sz="2100" dirty="0">
                <a:cs typeface="Times" panose="02020603050405020304" pitchFamily="18" charset="0"/>
              </a:rPr>
              <a:t>Pruning</a:t>
            </a:r>
          </a:p>
          <a:p>
            <a:pPr marL="1200150" lvl="2" indent="-342900">
              <a:spcBef>
                <a:spcPts val="600"/>
              </a:spcBef>
              <a:spcAft>
                <a:spcPts val="600"/>
              </a:spcAft>
              <a:buFont typeface="Arial" panose="020B0604020202020204" pitchFamily="34" charset="0"/>
              <a:buChar char="•"/>
            </a:pPr>
            <a:r>
              <a:rPr lang="en-US" sz="1900" dirty="0">
                <a:solidFill>
                  <a:srgbClr val="000000"/>
                </a:solidFill>
                <a:cs typeface="Times" panose="02020603050405020304" pitchFamily="18" charset="0"/>
              </a:rPr>
              <a:t>Re-examine each member with cluster center</a:t>
            </a:r>
          </a:p>
        </p:txBody>
      </p:sp>
    </p:spTree>
    <p:extLst>
      <p:ext uri="{BB962C8B-B14F-4D97-AF65-F5344CB8AC3E}">
        <p14:creationId xmlns:p14="http://schemas.microsoft.com/office/powerpoint/2010/main" val="3484065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fontScale="92500"/>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We applied the two-step procedure to naloxone prescription dispensing data 2014-2018 (available monthly).</a:t>
            </a:r>
          </a:p>
          <a:p>
            <a:pPr>
              <a:spcBef>
                <a:spcPts val="600"/>
              </a:spcBef>
              <a:spcAft>
                <a:spcPts val="600"/>
              </a:spcAft>
              <a:buFont typeface="Arial" panose="020B0604020202020204" pitchFamily="34" charset="0"/>
              <a:buChar char="•"/>
            </a:pPr>
            <a:r>
              <a:rPr lang="en-US" sz="2500" dirty="0">
                <a:cs typeface="Times" panose="02020603050405020304" pitchFamily="18" charset="0"/>
              </a:rPr>
              <a:t>Data included 762 CBSAs with at least one unit of naloxone dispensing.</a:t>
            </a:r>
          </a:p>
          <a:p>
            <a:pPr>
              <a:spcBef>
                <a:spcPts val="600"/>
              </a:spcBef>
              <a:spcAft>
                <a:spcPts val="600"/>
              </a:spcAft>
              <a:buFont typeface="Arial" panose="020B0604020202020204" pitchFamily="34" charset="0"/>
              <a:buChar char="•"/>
            </a:pPr>
            <a:r>
              <a:rPr lang="en-US" sz="2500" dirty="0">
                <a:cs typeface="Times" panose="02020603050405020304" pitchFamily="18" charset="0"/>
              </a:rPr>
              <a:t>We identified 590 CBSAs with significant changes in naloxone dispensing between 2014-2018.</a:t>
            </a:r>
          </a:p>
          <a:p>
            <a:pPr>
              <a:spcBef>
                <a:spcPts val="600"/>
              </a:spcBef>
              <a:spcAft>
                <a:spcPts val="600"/>
              </a:spcAft>
              <a:buFont typeface="Arial" panose="020B0604020202020204" pitchFamily="34" charset="0"/>
              <a:buChar char="•"/>
            </a:pPr>
            <a:r>
              <a:rPr lang="en-US" sz="2500" dirty="0">
                <a:cs typeface="Times" panose="02020603050405020304" pitchFamily="18" charset="0"/>
              </a:rPr>
              <a:t>We grouped the CBSAs with significant change over time into clusters that share similar patterns of change.</a:t>
            </a:r>
          </a:p>
          <a:p>
            <a:pPr>
              <a:spcBef>
                <a:spcPts val="600"/>
              </a:spcBef>
              <a:spcAft>
                <a:spcPts val="600"/>
              </a:spcAft>
              <a:buFont typeface="Arial" panose="020B0604020202020204" pitchFamily="34" charset="0"/>
              <a:buChar char="•"/>
            </a:pPr>
            <a:r>
              <a:rPr lang="en-US" sz="2500" dirty="0">
                <a:cs typeface="Times" panose="02020603050405020304" pitchFamily="18" charset="0"/>
              </a:rPr>
              <a:t>36 Clusters were identified: 4 clusters with at least 30 CBSAs.</a:t>
            </a:r>
            <a:endParaRPr lang="en-US" sz="1700" dirty="0">
              <a:cs typeface="Times" panose="02020603050405020304" pitchFamily="18" charset="0"/>
            </a:endParaRPr>
          </a:p>
        </p:txBody>
      </p:sp>
    </p:spTree>
    <p:extLst>
      <p:ext uri="{BB962C8B-B14F-4D97-AF65-F5344CB8AC3E}">
        <p14:creationId xmlns:p14="http://schemas.microsoft.com/office/powerpoint/2010/main" val="1985092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cs typeface="Times" panose="02020603050405020304" pitchFamily="18" charset="0"/>
              </a:rPr>
              <a:t>Outline</a:t>
            </a:r>
            <a:endParaRPr lang="en-US" dirty="0"/>
          </a:p>
        </p:txBody>
      </p:sp>
      <p:sp>
        <p:nvSpPr>
          <p:cNvPr id="3" name="Content Placeholder 2"/>
          <p:cNvSpPr>
            <a:spLocks noGrp="1"/>
          </p:cNvSpPr>
          <p:nvPr>
            <p:ph idx="1"/>
          </p:nvPr>
        </p:nvSpPr>
        <p:spPr>
          <a:xfrm>
            <a:off x="323850" y="2301877"/>
            <a:ext cx="8509103" cy="4286043"/>
          </a:xfrm>
        </p:spPr>
        <p:txBody>
          <a:bodyPr>
            <a:normAutofit/>
          </a:bodyPr>
          <a:lstStyle/>
          <a:p>
            <a:r>
              <a:rPr lang="en-US" dirty="0"/>
              <a:t>Prescription drug dispensing database</a:t>
            </a:r>
          </a:p>
          <a:p>
            <a:pPr marL="0" indent="0">
              <a:buNone/>
            </a:pPr>
            <a:endParaRPr lang="en-US" dirty="0"/>
          </a:p>
          <a:p>
            <a:r>
              <a:rPr lang="en-US" dirty="0"/>
              <a:t>Software for analysis of drug dispensing database</a:t>
            </a:r>
          </a:p>
          <a:p>
            <a:pPr marL="0" indent="0">
              <a:buNone/>
            </a:pPr>
            <a:endParaRPr lang="en-US" dirty="0"/>
          </a:p>
          <a:p>
            <a:r>
              <a:rPr lang="en-US" dirty="0"/>
              <a:t>Example analysis with naloxone dispensing</a:t>
            </a:r>
            <a:endParaRPr lang="en-US" dirty="0">
              <a:cs typeface="Times" panose="02020603050405020304" pitchFamily="18" charset="0"/>
            </a:endParaRPr>
          </a:p>
          <a:p>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733116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4" name="Footer Placeholder 3"/>
          <p:cNvSpPr>
            <a:spLocks noGrp="1"/>
          </p:cNvSpPr>
          <p:nvPr>
            <p:ph type="ftr" sz="quarter" idx="11"/>
          </p:nvPr>
        </p:nvSpPr>
        <p:spPr/>
        <p:txBody>
          <a:bodyPr/>
          <a:lstStyle/>
          <a:p>
            <a:pPr algn="l"/>
            <a:r>
              <a:rPr lang="en-US" b="1" dirty="0">
                <a:solidFill>
                  <a:schemeClr val="tx2">
                    <a:lumMod val="60000"/>
                    <a:lumOff val="40000"/>
                  </a:schemeClr>
                </a:solidFill>
                <a:latin typeface="Helvetica"/>
                <a:cs typeface="Helvetica"/>
              </a:rPr>
              <a:t>www.fda.gov</a:t>
            </a:r>
          </a:p>
        </p:txBody>
      </p:sp>
      <p:pic>
        <p:nvPicPr>
          <p:cNvPr id="8" name="Content Placeholder 7">
            <a:extLst>
              <a:ext uri="{FF2B5EF4-FFF2-40B4-BE49-F238E27FC236}">
                <a16:creationId xmlns:a16="http://schemas.microsoft.com/office/drawing/2014/main" id="{E38B5C9A-8A92-4C40-9ADD-C639E11E3576}"/>
              </a:ext>
            </a:extLst>
          </p:cNvPr>
          <p:cNvPicPr>
            <a:picLocks noGrp="1" noChangeAspect="1"/>
          </p:cNvPicPr>
          <p:nvPr>
            <p:ph idx="1"/>
          </p:nvPr>
        </p:nvPicPr>
        <p:blipFill>
          <a:blip r:embed="rId3"/>
          <a:stretch>
            <a:fillRect/>
          </a:stretch>
        </p:blipFill>
        <p:spPr>
          <a:xfrm>
            <a:off x="323850" y="1946570"/>
            <a:ext cx="8509000" cy="4263363"/>
          </a:xfrm>
        </p:spPr>
      </p:pic>
      <p:sp>
        <p:nvSpPr>
          <p:cNvPr id="5" name="Footer Placeholder 3">
            <a:extLst>
              <a:ext uri="{FF2B5EF4-FFF2-40B4-BE49-F238E27FC236}">
                <a16:creationId xmlns:a16="http://schemas.microsoft.com/office/drawing/2014/main" id="{E112D446-D613-4EDA-A1EE-34828F9382C1}"/>
              </a:ext>
            </a:extLst>
          </p:cNvPr>
          <p:cNvSpPr txBox="1">
            <a:spLocks/>
          </p:cNvSpPr>
          <p:nvPr/>
        </p:nvSpPr>
        <p:spPr>
          <a:xfrm>
            <a:off x="559837" y="6180266"/>
            <a:ext cx="7996333" cy="16733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Symphony Health PHAST Prescription Monthly. January 2014 - December 2018. Extracted April 2019.</a:t>
            </a:r>
          </a:p>
        </p:txBody>
      </p:sp>
    </p:spTree>
    <p:extLst>
      <p:ext uri="{BB962C8B-B14F-4D97-AF65-F5344CB8AC3E}">
        <p14:creationId xmlns:p14="http://schemas.microsoft.com/office/powerpoint/2010/main" val="3381886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6" name="Content Placeholder 5">
            <a:extLst>
              <a:ext uri="{FF2B5EF4-FFF2-40B4-BE49-F238E27FC236}">
                <a16:creationId xmlns:a16="http://schemas.microsoft.com/office/drawing/2014/main" id="{50463448-27BC-4F7E-B9E5-63CFE312D66A}"/>
              </a:ext>
            </a:extLst>
          </p:cNvPr>
          <p:cNvPicPr>
            <a:picLocks noGrp="1" noChangeAspect="1"/>
          </p:cNvPicPr>
          <p:nvPr>
            <p:ph idx="1"/>
          </p:nvPr>
        </p:nvPicPr>
        <p:blipFill>
          <a:blip r:embed="rId3"/>
          <a:stretch>
            <a:fillRect/>
          </a:stretch>
        </p:blipFill>
        <p:spPr>
          <a:xfrm>
            <a:off x="323850" y="1946570"/>
            <a:ext cx="8509000" cy="4263363"/>
          </a:xfrm>
        </p:spPr>
      </p:pic>
      <p:sp>
        <p:nvSpPr>
          <p:cNvPr id="5" name="Footer Placeholder 3">
            <a:extLst>
              <a:ext uri="{FF2B5EF4-FFF2-40B4-BE49-F238E27FC236}">
                <a16:creationId xmlns:a16="http://schemas.microsoft.com/office/drawing/2014/main" id="{2D8DCB88-6C80-4DD3-A45D-20282C1D2372}"/>
              </a:ext>
            </a:extLst>
          </p:cNvPr>
          <p:cNvSpPr txBox="1">
            <a:spLocks/>
          </p:cNvSpPr>
          <p:nvPr/>
        </p:nvSpPr>
        <p:spPr>
          <a:xfrm>
            <a:off x="559837" y="6180266"/>
            <a:ext cx="7996333" cy="16733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Symphony Health PHAST Prescription Monthly. January 2014 - December 2018. Extracted April 2019.</a:t>
            </a:r>
          </a:p>
        </p:txBody>
      </p:sp>
    </p:spTree>
    <p:extLst>
      <p:ext uri="{BB962C8B-B14F-4D97-AF65-F5344CB8AC3E}">
        <p14:creationId xmlns:p14="http://schemas.microsoft.com/office/powerpoint/2010/main" val="3750747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fontScale="90000"/>
          </a:bodyPr>
          <a:lstStyle/>
          <a:p>
            <a:r>
              <a:rPr lang="en-US" dirty="0">
                <a:cs typeface="Times" panose="02020603050405020304" pitchFamily="18" charset="0"/>
              </a:rPr>
              <a:t>Identifying Geographical Hotspots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6" name="Content Placeholder 5">
            <a:extLst>
              <a:ext uri="{FF2B5EF4-FFF2-40B4-BE49-F238E27FC236}">
                <a16:creationId xmlns:a16="http://schemas.microsoft.com/office/drawing/2014/main" id="{D6E2D09E-D2F8-4D20-A7A0-2882727D07F9}"/>
              </a:ext>
            </a:extLst>
          </p:cNvPr>
          <p:cNvPicPr>
            <a:picLocks noGrp="1" noChangeAspect="1"/>
          </p:cNvPicPr>
          <p:nvPr>
            <p:ph idx="1"/>
          </p:nvPr>
        </p:nvPicPr>
        <p:blipFill>
          <a:blip r:embed="rId3"/>
          <a:stretch>
            <a:fillRect/>
          </a:stretch>
        </p:blipFill>
        <p:spPr>
          <a:xfrm>
            <a:off x="323850" y="1946570"/>
            <a:ext cx="8509000" cy="4263363"/>
          </a:xfrm>
        </p:spPr>
      </p:pic>
      <p:sp>
        <p:nvSpPr>
          <p:cNvPr id="5" name="Footer Placeholder 3">
            <a:extLst>
              <a:ext uri="{FF2B5EF4-FFF2-40B4-BE49-F238E27FC236}">
                <a16:creationId xmlns:a16="http://schemas.microsoft.com/office/drawing/2014/main" id="{7EF0FAEB-00D6-4AAC-822A-4BF66380C594}"/>
              </a:ext>
            </a:extLst>
          </p:cNvPr>
          <p:cNvSpPr txBox="1">
            <a:spLocks/>
          </p:cNvSpPr>
          <p:nvPr/>
        </p:nvSpPr>
        <p:spPr>
          <a:xfrm>
            <a:off x="559837" y="6180266"/>
            <a:ext cx="7996333" cy="167336"/>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Symphony Health PHAST Prescription Monthly. January 2014 - December 2018. Extracted April 2019.</a:t>
            </a:r>
          </a:p>
        </p:txBody>
      </p:sp>
    </p:spTree>
    <p:extLst>
      <p:ext uri="{BB962C8B-B14F-4D97-AF65-F5344CB8AC3E}">
        <p14:creationId xmlns:p14="http://schemas.microsoft.com/office/powerpoint/2010/main" val="4013126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a:bodyPr>
          <a:lstStyle/>
          <a:p>
            <a:r>
              <a:rPr lang="en-US" dirty="0">
                <a:cs typeface="Times" panose="02020603050405020304" pitchFamily="18" charset="0"/>
              </a:rPr>
              <a:t>Summary</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a:bodyPr>
          <a:lstStyle/>
          <a:p>
            <a:pPr>
              <a:spcBef>
                <a:spcPts val="600"/>
              </a:spcBef>
              <a:spcAft>
                <a:spcPts val="600"/>
              </a:spcAft>
              <a:buFont typeface="Arial" panose="020B0604020202020204" pitchFamily="34" charset="0"/>
              <a:buChar char="•"/>
            </a:pPr>
            <a:r>
              <a:rPr lang="en-US" sz="2800" dirty="0">
                <a:cs typeface="Times" panose="02020603050405020304" pitchFamily="18" charset="0"/>
              </a:rPr>
              <a:t>The two-step procedure can quickly identify small geographic areas that had notable changes in the per capita drug dispensing over time.</a:t>
            </a:r>
          </a:p>
          <a:p>
            <a:pPr>
              <a:spcBef>
                <a:spcPts val="600"/>
              </a:spcBef>
              <a:spcAft>
                <a:spcPts val="600"/>
              </a:spcAft>
              <a:buFont typeface="Arial" panose="020B0604020202020204" pitchFamily="34" charset="0"/>
              <a:buChar char="•"/>
            </a:pPr>
            <a:r>
              <a:rPr lang="en-US" sz="2800" dirty="0">
                <a:cs typeface="Times" panose="02020603050405020304" pitchFamily="18" charset="0"/>
              </a:rPr>
              <a:t>The clusters illustrate common trajectories of change among geographic areas.</a:t>
            </a:r>
          </a:p>
          <a:p>
            <a:pPr>
              <a:spcBef>
                <a:spcPts val="600"/>
              </a:spcBef>
              <a:spcAft>
                <a:spcPts val="600"/>
              </a:spcAft>
              <a:buFont typeface="Arial" panose="020B0604020202020204" pitchFamily="34" charset="0"/>
              <a:buChar char="•"/>
            </a:pPr>
            <a:r>
              <a:rPr lang="en-US" sz="2800" dirty="0">
                <a:cs typeface="Times" panose="02020603050405020304" pitchFamily="18" charset="0"/>
              </a:rPr>
              <a:t>Ensemble tree-based algorithms can further explore important factors that contributed for the trajectory over time using the enriched data.</a:t>
            </a:r>
          </a:p>
        </p:txBody>
      </p:sp>
    </p:spTree>
    <p:extLst>
      <p:ext uri="{BB962C8B-B14F-4D97-AF65-F5344CB8AC3E}">
        <p14:creationId xmlns:p14="http://schemas.microsoft.com/office/powerpoint/2010/main" val="539607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a:bodyPr>
          <a:lstStyle/>
          <a:p>
            <a:r>
              <a:rPr lang="en-US" dirty="0">
                <a:cs typeface="Times" panose="02020603050405020304" pitchFamily="18" charset="0"/>
              </a:rPr>
              <a:t>Conclusions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lnSpcReduction="10000"/>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Nationally projected data for prescription drug dispensing can be augmented with other geographically referenced, publicly available, demographic, socioeconomic, or healthcare service data.</a:t>
            </a:r>
          </a:p>
          <a:p>
            <a:pPr>
              <a:spcBef>
                <a:spcPts val="600"/>
              </a:spcBef>
              <a:spcAft>
                <a:spcPts val="600"/>
              </a:spcAft>
              <a:buFont typeface="Arial" panose="020B0604020202020204" pitchFamily="34" charset="0"/>
              <a:buChar char="•"/>
            </a:pPr>
            <a:r>
              <a:rPr lang="en-US" sz="2500" dirty="0">
                <a:cs typeface="Times" panose="02020603050405020304" pitchFamily="18" charset="0"/>
              </a:rPr>
              <a:t>Objective of this research is to develop a software to perform machine learning and statistical analysis of drug utilization data that will be of interest to the Agency to guide proactive surveillance of drug abuse.</a:t>
            </a:r>
          </a:p>
          <a:p>
            <a:pPr>
              <a:spcBef>
                <a:spcPts val="600"/>
              </a:spcBef>
              <a:spcAft>
                <a:spcPts val="600"/>
              </a:spcAft>
              <a:buFont typeface="Arial" panose="020B0604020202020204" pitchFamily="34" charset="0"/>
              <a:buChar char="•"/>
            </a:pPr>
            <a:r>
              <a:rPr lang="en-US" sz="2500" dirty="0">
                <a:cs typeface="Times" panose="02020603050405020304" pitchFamily="18" charset="0"/>
              </a:rPr>
              <a:t>Results of this exploratory analysis can inform further investigations, as drug dispensing data do not measure the product’s ultimate use. </a:t>
            </a:r>
            <a:endParaRPr lang="en-US" sz="1700" dirty="0">
              <a:cs typeface="Times" panose="02020603050405020304" pitchFamily="18" charset="0"/>
            </a:endParaRPr>
          </a:p>
        </p:txBody>
      </p:sp>
    </p:spTree>
    <p:extLst>
      <p:ext uri="{BB962C8B-B14F-4D97-AF65-F5344CB8AC3E}">
        <p14:creationId xmlns:p14="http://schemas.microsoft.com/office/powerpoint/2010/main" val="1900412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78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a:bodyPr>
          <a:lstStyle/>
          <a:p>
            <a:r>
              <a:rPr lang="en-US" dirty="0">
                <a:cs typeface="Times" panose="02020603050405020304" pitchFamily="18" charset="0"/>
              </a:rPr>
              <a:t>Backup Slide</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pic>
        <p:nvPicPr>
          <p:cNvPr id="8" name="Content Placeholder 7">
            <a:extLst>
              <a:ext uri="{FF2B5EF4-FFF2-40B4-BE49-F238E27FC236}">
                <a16:creationId xmlns:a16="http://schemas.microsoft.com/office/drawing/2014/main" id="{9DA123E5-EF04-47A9-BD53-AC3A06BAEC18}"/>
              </a:ext>
            </a:extLst>
          </p:cNvPr>
          <p:cNvPicPr>
            <a:picLocks noGrp="1" noChangeAspect="1"/>
          </p:cNvPicPr>
          <p:nvPr>
            <p:ph idx="1"/>
          </p:nvPr>
        </p:nvPicPr>
        <p:blipFill>
          <a:blip r:embed="rId3"/>
          <a:stretch>
            <a:fillRect/>
          </a:stretch>
        </p:blipFill>
        <p:spPr>
          <a:xfrm>
            <a:off x="323850" y="2025650"/>
            <a:ext cx="8509000" cy="4254500"/>
          </a:xfrm>
        </p:spPr>
      </p:pic>
    </p:spTree>
    <p:extLst>
      <p:ext uri="{BB962C8B-B14F-4D97-AF65-F5344CB8AC3E}">
        <p14:creationId xmlns:p14="http://schemas.microsoft.com/office/powerpoint/2010/main" val="1827453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a:bodyPr>
          <a:lstStyle/>
          <a:p>
            <a:r>
              <a:rPr lang="en-US" dirty="0">
                <a:cs typeface="Times" panose="02020603050405020304" pitchFamily="18" charset="0"/>
              </a:rPr>
              <a:t>References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fontScale="92500" lnSpcReduction="10000"/>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Sohn, M., Talbert, J. C., Huang, Z., et al. (2019). Association of naloxone co-prescription laws with naloxone prescription dispensing in the United States. JAMA </a:t>
            </a:r>
            <a:r>
              <a:rPr lang="en-US" sz="2500" dirty="0" err="1">
                <a:cs typeface="Times" panose="02020603050405020304" pitchFamily="18" charset="0"/>
              </a:rPr>
              <a:t>Netw</a:t>
            </a:r>
            <a:r>
              <a:rPr lang="en-US" sz="2500" dirty="0">
                <a:cs typeface="Times" panose="02020603050405020304" pitchFamily="18" charset="0"/>
              </a:rPr>
              <a:t> Open, </a:t>
            </a:r>
            <a:r>
              <a:rPr lang="pt-BR" sz="2500" dirty="0">
                <a:cs typeface="Times" panose="02020603050405020304" pitchFamily="18" charset="0"/>
              </a:rPr>
              <a:t>2019;2(6):e196215. </a:t>
            </a:r>
          </a:p>
          <a:p>
            <a:pPr>
              <a:spcBef>
                <a:spcPts val="600"/>
              </a:spcBef>
              <a:spcAft>
                <a:spcPts val="600"/>
              </a:spcAft>
              <a:buFont typeface="Arial" panose="020B0604020202020204" pitchFamily="34" charset="0"/>
              <a:buChar char="•"/>
            </a:pPr>
            <a:r>
              <a:rPr lang="en-US" sz="2500" dirty="0">
                <a:cs typeface="Times" panose="02020603050405020304" pitchFamily="18" charset="0"/>
              </a:rPr>
              <a:t>Guy GP Jr., </a:t>
            </a:r>
            <a:r>
              <a:rPr lang="en-US" sz="2500" dirty="0" err="1">
                <a:cs typeface="Times" panose="02020603050405020304" pitchFamily="18" charset="0"/>
              </a:rPr>
              <a:t>Haegerich</a:t>
            </a:r>
            <a:r>
              <a:rPr lang="en-US" sz="2500" dirty="0">
                <a:cs typeface="Times" panose="02020603050405020304" pitchFamily="18" charset="0"/>
              </a:rPr>
              <a:t> TM, Evans ME, </a:t>
            </a:r>
            <a:r>
              <a:rPr lang="en-US" sz="2500" dirty="0" err="1">
                <a:cs typeface="Times" panose="02020603050405020304" pitchFamily="18" charset="0"/>
              </a:rPr>
              <a:t>Losby</a:t>
            </a:r>
            <a:r>
              <a:rPr lang="en-US" sz="2500" dirty="0">
                <a:cs typeface="Times" panose="02020603050405020304" pitchFamily="18" charset="0"/>
              </a:rPr>
              <a:t> JL, Young R, Jones CM. Vital Signs: Pharmacy-Based Naloxone Dispensing — United States, 2012–2018. MMWR </a:t>
            </a:r>
            <a:r>
              <a:rPr lang="en-US" sz="2500" dirty="0" err="1">
                <a:cs typeface="Times" panose="02020603050405020304" pitchFamily="18" charset="0"/>
              </a:rPr>
              <a:t>Morb</a:t>
            </a:r>
            <a:r>
              <a:rPr lang="en-US" sz="2500" dirty="0">
                <a:cs typeface="Times" panose="02020603050405020304" pitchFamily="18" charset="0"/>
              </a:rPr>
              <a:t> Mortal </a:t>
            </a:r>
            <a:r>
              <a:rPr lang="en-US" sz="2500" dirty="0" err="1">
                <a:cs typeface="Times" panose="02020603050405020304" pitchFamily="18" charset="0"/>
              </a:rPr>
              <a:t>Wkly</a:t>
            </a:r>
            <a:r>
              <a:rPr lang="en-US" sz="2500" dirty="0">
                <a:cs typeface="Times" panose="02020603050405020304" pitchFamily="18" charset="0"/>
              </a:rPr>
              <a:t> Rep 2019;68:679–686. </a:t>
            </a:r>
          </a:p>
          <a:p>
            <a:pPr>
              <a:spcBef>
                <a:spcPts val="600"/>
              </a:spcBef>
              <a:spcAft>
                <a:spcPts val="600"/>
              </a:spcAft>
              <a:buFont typeface="Arial" panose="020B0604020202020204" pitchFamily="34" charset="0"/>
              <a:buChar char="•"/>
            </a:pPr>
            <a:r>
              <a:rPr lang="en-US" sz="2500" dirty="0"/>
              <a:t>Prescription Drug Abuse Policy System (PDAPS). Naloxone overdose prevention laws. </a:t>
            </a:r>
            <a:r>
              <a:rPr lang="en-US" sz="2500" dirty="0">
                <a:hlinkClick r:id="rId3"/>
              </a:rPr>
              <a:t>http://pdaps.org/datasets/laws-regulating-administration-of-naloxone-1501695139</a:t>
            </a:r>
            <a:r>
              <a:rPr lang="en-US" sz="2500" dirty="0"/>
              <a:t>. Published July, 2017. Accessed September 18, 2019.</a:t>
            </a:r>
            <a:endParaRPr lang="en-US" sz="2500" dirty="0">
              <a:cs typeface="Times" panose="02020603050405020304" pitchFamily="18" charset="0"/>
            </a:endParaRPr>
          </a:p>
        </p:txBody>
      </p:sp>
    </p:spTree>
    <p:extLst>
      <p:ext uri="{BB962C8B-B14F-4D97-AF65-F5344CB8AC3E}">
        <p14:creationId xmlns:p14="http://schemas.microsoft.com/office/powerpoint/2010/main" val="1420324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836111"/>
            <a:ext cx="8509103" cy="926020"/>
          </a:xfrm>
        </p:spPr>
        <p:txBody>
          <a:bodyPr>
            <a:normAutofit/>
          </a:bodyPr>
          <a:lstStyle/>
          <a:p>
            <a:r>
              <a:rPr lang="en-US" dirty="0">
                <a:cs typeface="Times" panose="02020603050405020304" pitchFamily="18" charset="0"/>
              </a:rPr>
              <a:t>References</a:t>
            </a: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
        <p:nvSpPr>
          <p:cNvPr id="6" name="Content Placeholder 5">
            <a:extLst>
              <a:ext uri="{FF2B5EF4-FFF2-40B4-BE49-F238E27FC236}">
                <a16:creationId xmlns:a16="http://schemas.microsoft.com/office/drawing/2014/main" id="{7D9816DB-75AF-4111-B342-40CAAA6CC06B}"/>
              </a:ext>
            </a:extLst>
          </p:cNvPr>
          <p:cNvSpPr>
            <a:spLocks noGrp="1"/>
          </p:cNvSpPr>
          <p:nvPr>
            <p:ph idx="1"/>
          </p:nvPr>
        </p:nvSpPr>
        <p:spPr/>
        <p:txBody>
          <a:bodyPr>
            <a:normAutofit fontScale="92500" lnSpcReduction="10000"/>
          </a:bodyPr>
          <a:lstStyle/>
          <a:p>
            <a:pPr>
              <a:spcBef>
                <a:spcPts val="600"/>
              </a:spcBef>
              <a:spcAft>
                <a:spcPts val="600"/>
              </a:spcAft>
              <a:buFont typeface="Arial" panose="020B0604020202020204" pitchFamily="34" charset="0"/>
              <a:buChar char="•"/>
            </a:pPr>
            <a:r>
              <a:rPr lang="en-US" sz="2500" dirty="0">
                <a:cs typeface="Times" panose="02020603050405020304" pitchFamily="18" charset="0"/>
              </a:rPr>
              <a:t>Wu, S., &amp; Wu, H. (2013). More powerful significant testing for time course gene expression data using functional principal component analysis approaches. BMC Bioinformatics, 14:6.</a:t>
            </a:r>
          </a:p>
          <a:p>
            <a:pPr>
              <a:spcBef>
                <a:spcPts val="600"/>
              </a:spcBef>
              <a:spcAft>
                <a:spcPts val="600"/>
              </a:spcAft>
              <a:buFont typeface="Arial" panose="020B0604020202020204" pitchFamily="34" charset="0"/>
              <a:buChar char="•"/>
            </a:pPr>
            <a:r>
              <a:rPr lang="en-US" sz="2500" dirty="0">
                <a:cs typeface="Times" panose="02020603050405020304" pitchFamily="18" charset="0"/>
              </a:rPr>
              <a:t>Carey, M., Wu, S., Gan, G. &amp; Wu, H. (2016). Correlation-based iterative clustering methods for time course data: The identification of temporal gene response modules for influenza infection in humans. Infectious Disease Modeling, 1, 28-39.</a:t>
            </a:r>
          </a:p>
          <a:p>
            <a:pPr>
              <a:spcBef>
                <a:spcPts val="600"/>
              </a:spcBef>
              <a:spcAft>
                <a:spcPts val="600"/>
              </a:spcAft>
              <a:buFont typeface="Arial" panose="020B0604020202020204" pitchFamily="34" charset="0"/>
              <a:buChar char="•"/>
            </a:pPr>
            <a:r>
              <a:rPr lang="en-US" sz="2500" dirty="0"/>
              <a:t>Guidance for Industry- Good Pharmacovigilance Practices and Pharmacoepidemiologic Assessment, March 2005: http://www.fda.gov/downloads/RegulatoryInformation/Guidances/UCM126834.pdf</a:t>
            </a:r>
            <a:endParaRPr lang="en-US" sz="2500" dirty="0">
              <a:cs typeface="Times" panose="02020603050405020304" pitchFamily="18" charset="0"/>
            </a:endParaRPr>
          </a:p>
        </p:txBody>
      </p:sp>
    </p:spTree>
    <p:extLst>
      <p:ext uri="{BB962C8B-B14F-4D97-AF65-F5344CB8AC3E}">
        <p14:creationId xmlns:p14="http://schemas.microsoft.com/office/powerpoint/2010/main" val="60102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cs typeface="Times" panose="02020603050405020304" pitchFamily="18" charset="0"/>
              </a:rPr>
              <a:t>Background</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FDA is expanding its capacity for proactive surveillance of drug abuse, in addition to other drug safety signals. </a:t>
            </a:r>
          </a:p>
          <a:p>
            <a:pPr marL="0" indent="0">
              <a:buNone/>
            </a:pPr>
            <a:endParaRPr lang="en-US" dirty="0"/>
          </a:p>
          <a:p>
            <a:r>
              <a:rPr lang="en-US" dirty="0"/>
              <a:t>In post-market safety surveillance, pharmacy dispensing data provide valuable insights to the Agency for oversight of drug utilization. </a:t>
            </a:r>
          </a:p>
          <a:p>
            <a:pPr marL="0" indent="0">
              <a:buNone/>
            </a:pPr>
            <a:endParaRPr lang="en-US" dirty="0"/>
          </a:p>
          <a:p>
            <a:r>
              <a:rPr lang="en-US" dirty="0"/>
              <a:t>The drug dispensing data include the number of product </a:t>
            </a:r>
            <a:r>
              <a:rPr lang="en-US" dirty="0" err="1"/>
              <a:t>dispensings</a:t>
            </a:r>
            <a:r>
              <a:rPr lang="en-US" dirty="0"/>
              <a:t> aggregated over a time frame (e.g., months).</a:t>
            </a:r>
            <a:endParaRPr lang="en-US" dirty="0">
              <a:cs typeface="Times" panose="02020603050405020304" pitchFamily="18" charset="0"/>
            </a:endParaRPr>
          </a:p>
          <a:p>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494640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55871"/>
            <a:ext cx="8509103" cy="926020"/>
          </a:xfrm>
        </p:spPr>
        <p:txBody>
          <a:bodyPr/>
          <a:lstStyle/>
          <a:p>
            <a:r>
              <a:rPr lang="en-US" dirty="0">
                <a:cs typeface="Times" panose="02020603050405020304" pitchFamily="18" charset="0"/>
              </a:rPr>
              <a:t>Motivation</a:t>
            </a:r>
            <a:endParaRPr lang="en-US" dirty="0"/>
          </a:p>
        </p:txBody>
      </p:sp>
      <p:sp>
        <p:nvSpPr>
          <p:cNvPr id="3" name="Content Placeholder 2"/>
          <p:cNvSpPr>
            <a:spLocks noGrp="1"/>
          </p:cNvSpPr>
          <p:nvPr>
            <p:ph idx="1"/>
          </p:nvPr>
        </p:nvSpPr>
        <p:spPr>
          <a:xfrm>
            <a:off x="323850" y="1943735"/>
            <a:ext cx="8509103" cy="4286043"/>
          </a:xfrm>
        </p:spPr>
        <p:txBody>
          <a:bodyPr>
            <a:normAutofit fontScale="85000" lnSpcReduction="20000"/>
          </a:bodyPr>
          <a:lstStyle/>
          <a:p>
            <a:r>
              <a:rPr lang="en-US" dirty="0"/>
              <a:t>The drug dispensing data include geographical reference for the number of product dispensings</a:t>
            </a:r>
            <a:r>
              <a:rPr lang="en-US" dirty="0">
                <a:solidFill>
                  <a:srgbClr val="FF0000"/>
                </a:solidFill>
              </a:rPr>
              <a:t> </a:t>
            </a:r>
            <a:r>
              <a:rPr lang="en-US" dirty="0"/>
              <a:t>(e.g., states, core-based statistical areas). </a:t>
            </a:r>
          </a:p>
          <a:p>
            <a:pPr marL="0" indent="0">
              <a:buNone/>
            </a:pPr>
            <a:endParaRPr lang="en-US" dirty="0"/>
          </a:p>
          <a:p>
            <a:r>
              <a:rPr lang="en-US" dirty="0"/>
              <a:t>One promising approach to enhance surveillance using these data would be through data enrichment: geographically referenced public data sources covering detailed information on demographic, socioeconomic, and healthcare service can be overlaid to proprietary, nationally projected data for prescription drug dispensing.</a:t>
            </a:r>
          </a:p>
          <a:p>
            <a:pPr marL="457200" lvl="1" indent="0">
              <a:buNone/>
            </a:pPr>
            <a:endParaRPr lang="en-US" dirty="0"/>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356975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cs typeface="Times" panose="02020603050405020304" pitchFamily="18" charset="0"/>
              </a:rPr>
              <a:t>Goal</a:t>
            </a:r>
            <a:endParaRPr lang="en-US" dirty="0"/>
          </a:p>
        </p:txBody>
      </p:sp>
      <p:sp>
        <p:nvSpPr>
          <p:cNvPr id="3" name="Content Placeholder 2"/>
          <p:cNvSpPr>
            <a:spLocks noGrp="1"/>
          </p:cNvSpPr>
          <p:nvPr>
            <p:ph idx="1"/>
          </p:nvPr>
        </p:nvSpPr>
        <p:spPr/>
        <p:txBody>
          <a:bodyPr>
            <a:normAutofit fontScale="85000" lnSpcReduction="10000"/>
          </a:bodyPr>
          <a:lstStyle/>
          <a:p>
            <a:r>
              <a:rPr lang="en-US" dirty="0"/>
              <a:t>To develop a data analysis pipeline and software to perform enriched analysis of prescription drug dispensing data.</a:t>
            </a:r>
          </a:p>
          <a:p>
            <a:pPr marL="0" indent="0">
              <a:buNone/>
            </a:pPr>
            <a:endParaRPr lang="en-US" dirty="0"/>
          </a:p>
          <a:p>
            <a:r>
              <a:rPr lang="en-US" dirty="0"/>
              <a:t>Software will be deployed as an FDA internal webpage.</a:t>
            </a:r>
          </a:p>
          <a:p>
            <a:pPr marL="0" indent="0">
              <a:buNone/>
            </a:pPr>
            <a:endParaRPr lang="en-US" dirty="0"/>
          </a:p>
          <a:p>
            <a:r>
              <a:rPr lang="en-US" dirty="0"/>
              <a:t>Software will perform a five-step analysis pipeline, that consists of data enrichment, machine learning, causal inference, and </a:t>
            </a:r>
            <a:r>
              <a:rPr lang="en-US" dirty="0" err="1"/>
              <a:t>spatio</a:t>
            </a:r>
            <a:r>
              <a:rPr lang="en-US" dirty="0"/>
              <a:t>-temporal modeling.</a:t>
            </a:r>
            <a:endParaRPr lang="en-US" dirty="0">
              <a:cs typeface="Times" panose="02020603050405020304" pitchFamily="18" charset="0"/>
            </a:endParaRP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244131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718881"/>
            <a:ext cx="8509103" cy="926020"/>
          </a:xfrm>
        </p:spPr>
        <p:txBody>
          <a:bodyPr/>
          <a:lstStyle/>
          <a:p>
            <a:r>
              <a:rPr lang="en-US" dirty="0"/>
              <a:t>Database</a:t>
            </a:r>
          </a:p>
        </p:txBody>
      </p:sp>
      <p:sp>
        <p:nvSpPr>
          <p:cNvPr id="3" name="Content Placeholder 2"/>
          <p:cNvSpPr>
            <a:spLocks noGrp="1"/>
          </p:cNvSpPr>
          <p:nvPr>
            <p:ph idx="1"/>
          </p:nvPr>
        </p:nvSpPr>
        <p:spPr/>
        <p:txBody>
          <a:bodyPr>
            <a:normAutofit/>
          </a:bodyPr>
          <a:lstStyle/>
          <a:p>
            <a:r>
              <a:rPr lang="en-US" dirty="0"/>
              <a:t>The Symphony Health, PHAST™ Prescription Monthly database was used to obtain the estimated number of naloxone prescriptions dispensed from U.S. retail, mail-order/specialty pharmacies from January 2014 through December 2018, annually.</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01577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448" y="381796"/>
            <a:ext cx="8509103" cy="926020"/>
          </a:xfrm>
        </p:spPr>
        <p:txBody>
          <a:bodyPr/>
          <a:lstStyle/>
          <a:p>
            <a:r>
              <a:rPr lang="en-US" dirty="0"/>
              <a:t>Database</a:t>
            </a:r>
          </a:p>
        </p:txBody>
      </p:sp>
      <p:sp>
        <p:nvSpPr>
          <p:cNvPr id="3" name="Content Placeholder 2"/>
          <p:cNvSpPr>
            <a:spLocks noGrp="1"/>
          </p:cNvSpPr>
          <p:nvPr>
            <p:ph idx="1"/>
          </p:nvPr>
        </p:nvSpPr>
        <p:spPr>
          <a:xfrm>
            <a:off x="323850" y="1819527"/>
            <a:ext cx="8509102" cy="4667123"/>
          </a:xfrm>
        </p:spPr>
        <p:txBody>
          <a:bodyPr>
            <a:normAutofit fontScale="70000" lnSpcReduction="20000"/>
          </a:bodyPr>
          <a:lstStyle/>
          <a:p>
            <a:pPr marL="0" indent="0">
              <a:buNone/>
            </a:pPr>
            <a:r>
              <a:rPr lang="en-US" b="1" dirty="0"/>
              <a:t>Symphony Health PHAST™ Prescription Monthly (PHAST PM)</a:t>
            </a:r>
          </a:p>
          <a:p>
            <a:pPr marL="0" indent="0">
              <a:buNone/>
            </a:pPr>
            <a:endParaRPr lang="en-US" b="1" dirty="0"/>
          </a:p>
          <a:p>
            <a:r>
              <a:rPr lang="en-US" dirty="0"/>
              <a:t>PHAST PM is a syndicated view of U.S. retail, mail order and long-term care pharmacy prescription activity, updated on a monthly basis.  </a:t>
            </a:r>
          </a:p>
          <a:p>
            <a:endParaRPr lang="en-US" dirty="0"/>
          </a:p>
          <a:p>
            <a:r>
              <a:rPr lang="en-US" dirty="0"/>
              <a:t>PHAST Prescription Monthly covers over 65,000 pharmacies in the sample including retail, mail order, specialty and other non-retail outlets.</a:t>
            </a:r>
          </a:p>
          <a:p>
            <a:endParaRPr lang="en-US" dirty="0"/>
          </a:p>
          <a:p>
            <a:r>
              <a:rPr lang="en-US" dirty="0"/>
              <a:t>The dispensed prescriptions in the sample represent approximately 92% of all U.S. retail prescriptions (cash, Medicaid, commercial) as well as 69% of all U.S. mail order prescriptions. The retail and mail order prescriptions are projected to the national level.</a:t>
            </a:r>
          </a:p>
        </p:txBody>
      </p:sp>
      <p:sp>
        <p:nvSpPr>
          <p:cNvPr id="4" name="Footer Placeholder 3"/>
          <p:cNvSpPr>
            <a:spLocks noGrp="1"/>
          </p:cNvSpPr>
          <p:nvPr>
            <p:ph type="ftr" sz="quarter" idx="11"/>
          </p:nvPr>
        </p:nvSpPr>
        <p:spPr/>
        <p:txBody>
          <a:bodyPr/>
          <a:lstStyle/>
          <a:p>
            <a:pPr algn="l"/>
            <a:r>
              <a:rPr lang="en-US" b="1">
                <a:solidFill>
                  <a:schemeClr val="tx2">
                    <a:lumMod val="60000"/>
                    <a:lumOff val="40000"/>
                  </a:schemeClr>
                </a:solidFill>
                <a:latin typeface="Helvetica"/>
                <a:cs typeface="Helvetica"/>
              </a:rPr>
              <a:t>www.fda.gov</a:t>
            </a:r>
            <a:endParaRPr lang="en-US" b="1" dirty="0">
              <a:solidFill>
                <a:schemeClr val="tx2">
                  <a:lumMod val="60000"/>
                  <a:lumOff val="40000"/>
                </a:schemeClr>
              </a:solidFill>
              <a:latin typeface="Helvetica"/>
              <a:cs typeface="Helvetica"/>
            </a:endParaRPr>
          </a:p>
        </p:txBody>
      </p:sp>
    </p:spTree>
    <p:extLst>
      <p:ext uri="{BB962C8B-B14F-4D97-AF65-F5344CB8AC3E}">
        <p14:creationId xmlns:p14="http://schemas.microsoft.com/office/powerpoint/2010/main" val="184982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Nintex conditional workflow start</Name>
    <Synchronization>Synchronous</Synchronization>
    <Type>10001</Type>
    <SequenceNumber>50000</SequenceNumber>
    <Assembly>Nintex.Workflow, Version=1.0.0.0, Culture=neutral, PublicKeyToken=913f6bae0ca5ae12</Assembly>
    <Class>Nintex.Workflow.ConditionalWorkflowStartReceiver</Class>
    <Data>635012054692657059</Data>
    <Filter/>
  </Receiver>
  <Receiver>
    <Name>Nintex conditional workflow start</Name>
    <Synchronization>Synchronous</Synchronization>
    <Type>10002</Type>
    <SequenceNumber>50000</SequenceNumber>
    <Assembly>Nintex.Workflow, Version=1.0.0.0, Culture=neutral, PublicKeyToken=913f6bae0ca5ae12</Assembly>
    <Class>Nintex.Workflow.ConditionalWorkflowStartReceiver</Class>
    <Data>635012054692657059</Data>
    <Filter/>
  </Receiver>
  <Receiver>
    <Name>Nintex conditional workflow start</Name>
    <Synchronization>Synchronous</Synchronization>
    <Type>2</Type>
    <SequenceNumber>50000</SequenceNumber>
    <Assembly>Nintex.Workflow, Version=1.0.0.0, Culture=neutral, PublicKeyToken=913f6bae0ca5ae12</Assembly>
    <Class>Nintex.Workflow.ConditionalWorkflowStartReceiver</Class>
    <Data>635012054692657059</Data>
    <Filter/>
  </Receiver>
  <Receiver>
    <Name>Nintex conditional workflow start</Name>
    <Synchronization>Synchronous</Synchronization>
    <Type>10004</Type>
    <SequenceNumber>50000</SequenceNumber>
    <Assembly>Nintex.Workflow, Version=1.0.0.0, Culture=neutral, PublicKeyToken=913f6bae0ca5ae12</Assembly>
    <Class>Nintex.Workflow.ConditionalWorkflowStartReceiver</Class>
    <Data>635012054692657059</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479862D5F892D546AECB236CA9E1EEAE" ma:contentTypeVersion="0" ma:contentTypeDescription="Create a new document." ma:contentTypeScope="" ma:versionID="c00a8a70a0895b8023818d1a62331617">
  <xsd:schema xmlns:xsd="http://www.w3.org/2001/XMLSchema" xmlns:xs="http://www.w3.org/2001/XMLSchema" xmlns:p="http://schemas.microsoft.com/office/2006/metadata/properties" xmlns:ns2="9de073ec-ac82-447c-9e03-f2a127ddbaab" targetNamespace="http://schemas.microsoft.com/office/2006/metadata/properties" ma:root="true" ma:fieldsID="bd6c886489c0aae651c1e4ad0eee83d4" ns2:_="">
    <xsd:import namespace="9de073ec-ac82-447c-9e03-f2a127ddbaa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073ec-ac82-447c-9e03-f2a127ddbaa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9de073ec-ac82-447c-9e03-f2a127ddbaab">DCFPU5JH66N6-57-988</_dlc_DocId>
    <_dlc_DocIdUrl xmlns="9de073ec-ac82-447c-9e03-f2a127ddbaab">
      <Url>http://sharepoint.fda.gov/orgs/OTSSharePoint/_layouts/DocIdRedir.aspx?ID=DCFPU5JH66N6-57-988</Url>
      <Description>DCFPU5JH66N6-57-988</Description>
    </_dlc_DocIdUrl>
  </documentManagement>
</p:properties>
</file>

<file path=customXml/itemProps1.xml><?xml version="1.0" encoding="utf-8"?>
<ds:datastoreItem xmlns:ds="http://schemas.openxmlformats.org/officeDocument/2006/customXml" ds:itemID="{EF5BEFDF-3EF4-491A-AFA4-63BCC737027F}">
  <ds:schemaRefs>
    <ds:schemaRef ds:uri="http://schemas.microsoft.com/sharepoint/v3/contenttype/forms"/>
  </ds:schemaRefs>
</ds:datastoreItem>
</file>

<file path=customXml/itemProps2.xml><?xml version="1.0" encoding="utf-8"?>
<ds:datastoreItem xmlns:ds="http://schemas.openxmlformats.org/officeDocument/2006/customXml" ds:itemID="{D334F22C-CB47-4F29-937E-3DD357D1AE1D}">
  <ds:schemaRefs>
    <ds:schemaRef ds:uri="http://schemas.microsoft.com/sharepoint/events"/>
  </ds:schemaRefs>
</ds:datastoreItem>
</file>

<file path=customXml/itemProps3.xml><?xml version="1.0" encoding="utf-8"?>
<ds:datastoreItem xmlns:ds="http://schemas.openxmlformats.org/officeDocument/2006/customXml" ds:itemID="{466B4E4D-E09C-4DCC-B476-E3B1649CD4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073ec-ac82-447c-9e03-f2a127ddba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F64F44B-3D4B-4A17-AB45-976BB2A37837}">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http://schemas.microsoft.com/office/infopath/2007/PartnerControls"/>
    <ds:schemaRef ds:uri="9de073ec-ac82-447c-9e03-f2a127ddbaa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1949</TotalTime>
  <Words>1800</Words>
  <Application>Microsoft Office PowerPoint</Application>
  <PresentationFormat>On-screen Show (4:3)</PresentationFormat>
  <Paragraphs>228</Paragraphs>
  <Slides>48</Slides>
  <Notes>48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Helvetica</vt:lpstr>
      <vt:lpstr>Office Theme</vt:lpstr>
      <vt:lpstr>geoMapr: A Shiny Application for Enriched Analysis of Drug Utilization Data</vt:lpstr>
      <vt:lpstr>Acknowledgements</vt:lpstr>
      <vt:lpstr>Disclaimer</vt:lpstr>
      <vt:lpstr>Outline</vt:lpstr>
      <vt:lpstr>Background</vt:lpstr>
      <vt:lpstr>Motivation</vt:lpstr>
      <vt:lpstr>Goal</vt:lpstr>
      <vt:lpstr>Database</vt:lpstr>
      <vt:lpstr>Database</vt:lpstr>
      <vt:lpstr>Five-step Pipeline</vt:lpstr>
      <vt:lpstr>Web-based Software</vt:lpstr>
      <vt:lpstr>Geographic Data Enrichment</vt:lpstr>
      <vt:lpstr>Data Import</vt:lpstr>
      <vt:lpstr>Sample Analysis</vt:lpstr>
      <vt:lpstr>Sample Analysis</vt:lpstr>
      <vt:lpstr>States with Naloxone Access Law</vt:lpstr>
      <vt:lpstr>States with Naloxone Access Law</vt:lpstr>
      <vt:lpstr>Estimated Number of Naloxone Prescriptions Dispensed 2014-2018</vt:lpstr>
      <vt:lpstr>Estimated Number of Naloxone Prescriptions Dispensed 2014-2018</vt:lpstr>
      <vt:lpstr>Estimated Number of Naloxone Prescriptions Dispensed 2014-2018</vt:lpstr>
      <vt:lpstr>Standardized Scores (2014)</vt:lpstr>
      <vt:lpstr>Standardized Scores (2015)</vt:lpstr>
      <vt:lpstr>Standardized Scores (2016)</vt:lpstr>
      <vt:lpstr>Standardized Scores (2017)</vt:lpstr>
      <vt:lpstr>Standardized Scores (2018)</vt:lpstr>
      <vt:lpstr>Per-capita Dispensing (2015)</vt:lpstr>
      <vt:lpstr>Per-capita Dispensing (2016)</vt:lpstr>
      <vt:lpstr>Per-capita Dispensing (2017)</vt:lpstr>
      <vt:lpstr>Per-capita Dispensing (2018)</vt:lpstr>
      <vt:lpstr>Bivariate Choropleth (2018)</vt:lpstr>
      <vt:lpstr>Bivariate Choropleth (2018)</vt:lpstr>
      <vt:lpstr>Bivariate Choropleth (2018)</vt:lpstr>
      <vt:lpstr>Bivariate Choropleth (2018)</vt:lpstr>
      <vt:lpstr>Identifying Geographical Hotspots</vt:lpstr>
      <vt:lpstr>Identifying Geographical Hotspots</vt:lpstr>
      <vt:lpstr>Identifying Geographical Hotspots</vt:lpstr>
      <vt:lpstr>Step 1: Identifying Areas with Change</vt:lpstr>
      <vt:lpstr>Step 2: Characterize Temporal Change</vt:lpstr>
      <vt:lpstr>Identifying Geographical Hotspots</vt:lpstr>
      <vt:lpstr>Identifying Geographical Hotspots</vt:lpstr>
      <vt:lpstr>Identifying Geographical Hotspots</vt:lpstr>
      <vt:lpstr>Identifying Geographical Hotspots</vt:lpstr>
      <vt:lpstr>Summary</vt:lpstr>
      <vt:lpstr>Conclusions</vt:lpstr>
      <vt:lpstr>PowerPoint Presentation</vt:lpstr>
      <vt:lpstr>Backup Slide</vt:lpstr>
      <vt:lpstr>References</vt:lpstr>
      <vt:lpstr>References</vt:lpstr>
    </vt:vector>
  </TitlesOfParts>
  <Company>Sensis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Cory Grabow</dc:creator>
  <cp:lastModifiedBy>Song, Jae Joon</cp:lastModifiedBy>
  <cp:revision>118</cp:revision>
  <dcterms:created xsi:type="dcterms:W3CDTF">2015-10-02T20:33:31Z</dcterms:created>
  <dcterms:modified xsi:type="dcterms:W3CDTF">2020-10-12T13:37:23Z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0x010100479862D5F892D546AECB236CA9E1EEAE</vt:lpwstr>
  </property>
  <property fmtid="{D5CDD505-2E9C-101B-9397-08002B2CF9AE}" pid="3" name="_dlc_DocIdItemGuid">
    <vt:lpwstr>b987f1de-f09f-41fb-af88-3ea8bf497c9f</vt:lpwstr>
  </property>
</Properties>
</file>